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277" r:id="rId3"/>
    <p:sldId id="281" r:id="rId4"/>
    <p:sldId id="283" r:id="rId5"/>
    <p:sldId id="288" r:id="rId6"/>
    <p:sldId id="289" r:id="rId7"/>
    <p:sldId id="279" r:id="rId8"/>
    <p:sldId id="280" r:id="rId9"/>
    <p:sldId id="282" r:id="rId10"/>
    <p:sldId id="284" r:id="rId11"/>
    <p:sldId id="285" r:id="rId12"/>
    <p:sldId id="286" r:id="rId13"/>
    <p:sldId id="287" r:id="rId14"/>
    <p:sldId id="322" r:id="rId15"/>
    <p:sldId id="328" r:id="rId16"/>
    <p:sldId id="305" r:id="rId17"/>
    <p:sldId id="306" r:id="rId18"/>
    <p:sldId id="323" r:id="rId19"/>
    <p:sldId id="331" r:id="rId20"/>
    <p:sldId id="276" r:id="rId21"/>
    <p:sldId id="292" r:id="rId22"/>
    <p:sldId id="293" r:id="rId23"/>
    <p:sldId id="294" r:id="rId24"/>
    <p:sldId id="300" r:id="rId25"/>
    <p:sldId id="274" r:id="rId26"/>
    <p:sldId id="295" r:id="rId27"/>
    <p:sldId id="296" r:id="rId28"/>
    <p:sldId id="297" r:id="rId29"/>
    <p:sldId id="298" r:id="rId30"/>
    <p:sldId id="299" r:id="rId31"/>
    <p:sldId id="301" r:id="rId32"/>
    <p:sldId id="302" r:id="rId33"/>
    <p:sldId id="303" r:id="rId34"/>
    <p:sldId id="304" r:id="rId35"/>
    <p:sldId id="316" r:id="rId36"/>
    <p:sldId id="308" r:id="rId37"/>
    <p:sldId id="307" r:id="rId38"/>
    <p:sldId id="332" r:id="rId39"/>
    <p:sldId id="324" r:id="rId40"/>
    <p:sldId id="309" r:id="rId41"/>
    <p:sldId id="329" r:id="rId42"/>
    <p:sldId id="330" r:id="rId43"/>
    <p:sldId id="327" r:id="rId44"/>
    <p:sldId id="325" r:id="rId45"/>
    <p:sldId id="326" r:id="rId46"/>
    <p:sldId id="310" r:id="rId47"/>
    <p:sldId id="312" r:id="rId48"/>
    <p:sldId id="311" r:id="rId49"/>
    <p:sldId id="313" r:id="rId50"/>
    <p:sldId id="314" r:id="rId51"/>
    <p:sldId id="315" r:id="rId52"/>
    <p:sldId id="317" r:id="rId53"/>
    <p:sldId id="320" r:id="rId54"/>
    <p:sldId id="333" r:id="rId55"/>
    <p:sldId id="321" r:id="rId56"/>
    <p:sldId id="334" r:id="rId57"/>
    <p:sldId id="318" r:id="rId58"/>
    <p:sldId id="319" r:id="rId5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30"/>
    </p:cViewPr>
  </p:sorterViewPr>
  <p:notesViewPr>
    <p:cSldViewPr snapToGrid="0">
      <p:cViewPr varScale="1">
        <p:scale>
          <a:sx n="68" d="100"/>
          <a:sy n="68" d="100"/>
        </p:scale>
        <p:origin x="31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obert-Private\Robert-Education\Frycz\Erasmus\RijekaWyjazd\OilandGasRandDExpenditu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obert-Private\Robert-Education\LNG%20article%20with%20Zikovic\Charts%20for%20LNG%20Securit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obert-Private\Robert-Education\LNG%20article%20with%20Zikovic\Charts%20for%20LNG%20Securit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Robert-Private\Robert-Education\Ph-D\Materia&#322;y\LNG%20terminals%20in%20Europe%20Data_Infra6-EN_2013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obert-Private\Robert-Education\LNG%20article%20with%20Zikovic\GTL%20Schem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obert-Private\Robert-Education\LNG%20article%20with%20Zikovic\GTL%20Financial%20Mode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obert-Private\Robert-Education\LNG%20article%20with%20Zikovic\GTL%20Financial%20Mode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cat>
            <c:strRef>
              <c:f>Arkusz1!$B$2:$C$21</c:f>
              <c:strCache>
                <c:ptCount val="20"/>
                <c:pt idx="0">
                  <c:v>PetroChina</c:v>
                </c:pt>
                <c:pt idx="1">
                  <c:v>Petroleo Brasiliero</c:v>
                </c:pt>
                <c:pt idx="2">
                  <c:v>Royal Dutch Shell</c:v>
                </c:pt>
                <c:pt idx="3">
                  <c:v>Schlumberger</c:v>
                </c:pt>
                <c:pt idx="4">
                  <c:v>Exxon Mobil</c:v>
                </c:pt>
                <c:pt idx="5">
                  <c:v>Total</c:v>
                </c:pt>
                <c:pt idx="6">
                  <c:v>Gazprom</c:v>
                </c:pt>
                <c:pt idx="7">
                  <c:v>China Petroleum &amp; Chemicals</c:v>
                </c:pt>
                <c:pt idx="8">
                  <c:v>BP</c:v>
                </c:pt>
                <c:pt idx="9">
                  <c:v>Chevron</c:v>
                </c:pt>
                <c:pt idx="10">
                  <c:v>Halliburton</c:v>
                </c:pt>
                <c:pt idx="11">
                  <c:v>Statoil</c:v>
                </c:pt>
                <c:pt idx="12">
                  <c:v>JX</c:v>
                </c:pt>
                <c:pt idx="13">
                  <c:v>Baker Hughes</c:v>
                </c:pt>
                <c:pt idx="14">
                  <c:v>ConocoPhillips</c:v>
                </c:pt>
                <c:pt idx="15">
                  <c:v>Rosneft</c:v>
                </c:pt>
                <c:pt idx="16">
                  <c:v>ENI</c:v>
                </c:pt>
                <c:pt idx="17">
                  <c:v>Weatherford International</c:v>
                </c:pt>
                <c:pt idx="18">
                  <c:v>Petroleos de Venezuela</c:v>
                </c:pt>
                <c:pt idx="19">
                  <c:v>Idemitsu Kosan</c:v>
                </c:pt>
              </c:strCache>
            </c:strRef>
          </c:cat>
          <c:val>
            <c:numRef>
              <c:f>Arkusz1!$D$2:$D$21</c:f>
              <c:numCache>
                <c:formatCode>General</c:formatCode>
                <c:ptCount val="20"/>
                <c:pt idx="0">
                  <c:v>1622</c:v>
                </c:pt>
                <c:pt idx="1">
                  <c:v>1149.5999999999999</c:v>
                </c:pt>
                <c:pt idx="2">
                  <c:v>869.5</c:v>
                </c:pt>
                <c:pt idx="3">
                  <c:v>829.3</c:v>
                </c:pt>
                <c:pt idx="4">
                  <c:v>806.9</c:v>
                </c:pt>
                <c:pt idx="5">
                  <c:v>776</c:v>
                </c:pt>
                <c:pt idx="6">
                  <c:v>643</c:v>
                </c:pt>
                <c:pt idx="7">
                  <c:v>596.4</c:v>
                </c:pt>
                <c:pt idx="8">
                  <c:v>491.5</c:v>
                </c:pt>
                <c:pt idx="9">
                  <c:v>484.6</c:v>
                </c:pt>
                <c:pt idx="10">
                  <c:v>309.89999999999998</c:v>
                </c:pt>
                <c:pt idx="11">
                  <c:v>283.39999999999998</c:v>
                </c:pt>
                <c:pt idx="12">
                  <c:v>259.60000000000002</c:v>
                </c:pt>
                <c:pt idx="13">
                  <c:v>250.4</c:v>
                </c:pt>
                <c:pt idx="14">
                  <c:v>206.4</c:v>
                </c:pt>
                <c:pt idx="15">
                  <c:v>205.2</c:v>
                </c:pt>
                <c:pt idx="16">
                  <c:v>191</c:v>
                </c:pt>
                <c:pt idx="17">
                  <c:v>189.4</c:v>
                </c:pt>
                <c:pt idx="18">
                  <c:v>175.4</c:v>
                </c:pt>
                <c:pt idx="19">
                  <c:v>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8280784"/>
        <c:axId val="258285880"/>
      </c:barChart>
      <c:catAx>
        <c:axId val="258280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8285880"/>
        <c:crosses val="autoZero"/>
        <c:auto val="1"/>
        <c:lblAlgn val="ctr"/>
        <c:lblOffset val="100"/>
        <c:noMultiLvlLbl val="0"/>
      </c:catAx>
      <c:valAx>
        <c:axId val="258285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mln EUR - 2012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828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'LNG movements'!$B$3</c:f>
              <c:strCache>
                <c:ptCount val="1"/>
                <c:pt idx="0">
                  <c:v>Qatar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'LNG movements'!$C$2</c:f>
              <c:strCache>
                <c:ptCount val="1"/>
                <c:pt idx="0">
                  <c:v>Export</c:v>
                </c:pt>
              </c:strCache>
            </c:strRef>
          </c:cat>
          <c:val>
            <c:numRef>
              <c:f>'LNG movements'!$C$3</c:f>
              <c:numCache>
                <c:formatCode>_(* #,##0.00_);_(* \(#,##0.00\);_(* "-"??_);_(@_)</c:formatCode>
                <c:ptCount val="1"/>
                <c:pt idx="0">
                  <c:v>105.62495693247118</c:v>
                </c:pt>
              </c:numCache>
            </c:numRef>
          </c:val>
        </c:ser>
        <c:ser>
          <c:idx val="1"/>
          <c:order val="1"/>
          <c:tx>
            <c:strRef>
              <c:f>'LNG movements'!$B$4</c:f>
              <c:strCache>
                <c:ptCount val="1"/>
                <c:pt idx="0">
                  <c:v>Malaysia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'LNG movements'!$C$2</c:f>
              <c:strCache>
                <c:ptCount val="1"/>
                <c:pt idx="0">
                  <c:v>Export</c:v>
                </c:pt>
              </c:strCache>
            </c:strRef>
          </c:cat>
          <c:val>
            <c:numRef>
              <c:f>'LNG movements'!$C$4</c:f>
              <c:numCache>
                <c:formatCode>_(* #,##0.00_);_(* \(#,##0.00\);_(* "-"??_);_(@_)</c:formatCode>
                <c:ptCount val="1"/>
                <c:pt idx="0">
                  <c:v>33.7967664552</c:v>
                </c:pt>
              </c:numCache>
            </c:numRef>
          </c:val>
        </c:ser>
        <c:ser>
          <c:idx val="2"/>
          <c:order val="2"/>
          <c:tx>
            <c:strRef>
              <c:f>'LNG movements'!$B$5</c:f>
              <c:strCache>
                <c:ptCount val="1"/>
                <c:pt idx="0">
                  <c:v>Australia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'LNG movements'!$C$2</c:f>
              <c:strCache>
                <c:ptCount val="1"/>
                <c:pt idx="0">
                  <c:v>Export</c:v>
                </c:pt>
              </c:strCache>
            </c:strRef>
          </c:cat>
          <c:val>
            <c:numRef>
              <c:f>'LNG movements'!$C$5</c:f>
              <c:numCache>
                <c:formatCode>_(* #,##0.00_);_(* \(#,##0.00\);_(* "-"??_);_(@_)</c:formatCode>
                <c:ptCount val="1"/>
                <c:pt idx="0">
                  <c:v>30.213678400000003</c:v>
                </c:pt>
              </c:numCache>
            </c:numRef>
          </c:val>
        </c:ser>
        <c:ser>
          <c:idx val="3"/>
          <c:order val="3"/>
          <c:tx>
            <c:strRef>
              <c:f>'LNG movements'!$B$6</c:f>
              <c:strCache>
                <c:ptCount val="1"/>
                <c:pt idx="0">
                  <c:v>Indonesia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'LNG movements'!$C$2</c:f>
              <c:strCache>
                <c:ptCount val="1"/>
                <c:pt idx="0">
                  <c:v>Export</c:v>
                </c:pt>
              </c:strCache>
            </c:strRef>
          </c:cat>
          <c:val>
            <c:numRef>
              <c:f>'LNG movements'!$C$6</c:f>
              <c:numCache>
                <c:formatCode>_(* #,##0.00_);_(* \(#,##0.00\);_(* "-"??_);_(@_)</c:formatCode>
                <c:ptCount val="1"/>
                <c:pt idx="0">
                  <c:v>22.410721602429451</c:v>
                </c:pt>
              </c:numCache>
            </c:numRef>
          </c:val>
        </c:ser>
        <c:ser>
          <c:idx val="4"/>
          <c:order val="4"/>
          <c:tx>
            <c:strRef>
              <c:f>'LNG movements'!$B$7</c:f>
              <c:strCache>
                <c:ptCount val="1"/>
                <c:pt idx="0">
                  <c:v>Nigeria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'LNG movements'!$C$2</c:f>
              <c:strCache>
                <c:ptCount val="1"/>
                <c:pt idx="0">
                  <c:v>Export</c:v>
                </c:pt>
              </c:strCache>
            </c:strRef>
          </c:cat>
          <c:val>
            <c:numRef>
              <c:f>'LNG movements'!$C$7</c:f>
              <c:numCache>
                <c:formatCode>_(* #,##0.00_);_(* \(#,##0.00\);_(* "-"??_);_(@_)</c:formatCode>
                <c:ptCount val="1"/>
                <c:pt idx="0">
                  <c:v>22.365735560150505</c:v>
                </c:pt>
              </c:numCache>
            </c:numRef>
          </c:val>
        </c:ser>
        <c:ser>
          <c:idx val="5"/>
          <c:order val="5"/>
          <c:tx>
            <c:strRef>
              <c:f>'LNG movements'!$B$8</c:f>
              <c:strCache>
                <c:ptCount val="1"/>
                <c:pt idx="0">
                  <c:v>Trinidad &amp; Tobago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'LNG movements'!$C$2</c:f>
              <c:strCache>
                <c:ptCount val="1"/>
                <c:pt idx="0">
                  <c:v>Export</c:v>
                </c:pt>
              </c:strCache>
            </c:strRef>
          </c:cat>
          <c:val>
            <c:numRef>
              <c:f>'LNG movements'!$C$8</c:f>
              <c:numCache>
                <c:formatCode>_(* #,##0.00_);_(* \(#,##0.00\);_(* "-"??_);_(@_)</c:formatCode>
                <c:ptCount val="1"/>
                <c:pt idx="0">
                  <c:v>19.759567877736963</c:v>
                </c:pt>
              </c:numCache>
            </c:numRef>
          </c:val>
        </c:ser>
        <c:ser>
          <c:idx val="6"/>
          <c:order val="6"/>
          <c:tx>
            <c:strRef>
              <c:f>'LNG movements'!$B$9</c:f>
              <c:strCache>
                <c:ptCount val="1"/>
                <c:pt idx="0">
                  <c:v>Rest of the World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'LNG movements'!$C$2</c:f>
              <c:strCache>
                <c:ptCount val="1"/>
                <c:pt idx="0">
                  <c:v>Export</c:v>
                </c:pt>
              </c:strCache>
            </c:strRef>
          </c:cat>
          <c:val>
            <c:numRef>
              <c:f>'LNG movements'!$C$9</c:f>
              <c:numCache>
                <c:formatCode>_(* #,##0.00_);_(* \(#,##0.00\);_(* "-"??_);_(@_)</c:formatCode>
                <c:ptCount val="1"/>
                <c:pt idx="0">
                  <c:v>91.154356750890543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58279608"/>
        <c:axId val="258280000"/>
      </c:barChart>
      <c:catAx>
        <c:axId val="25827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8280000"/>
        <c:crosses val="autoZero"/>
        <c:auto val="1"/>
        <c:lblAlgn val="ctr"/>
        <c:lblOffset val="100"/>
        <c:noMultiLvlLbl val="0"/>
      </c:catAx>
      <c:valAx>
        <c:axId val="2582800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258279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'LNG movements'!$D$3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'LNG movements'!$E$2</c:f>
              <c:strCache>
                <c:ptCount val="1"/>
                <c:pt idx="0">
                  <c:v>Import</c:v>
                </c:pt>
              </c:strCache>
            </c:strRef>
          </c:cat>
          <c:val>
            <c:numRef>
              <c:f>'LNG movements'!$E$3</c:f>
              <c:numCache>
                <c:formatCode>_(* #,##0.00_);_(* \(#,##0.00\);_(* "-"??_);_(@_)</c:formatCode>
                <c:ptCount val="1"/>
                <c:pt idx="0">
                  <c:v>118.98789600000001</c:v>
                </c:pt>
              </c:numCache>
            </c:numRef>
          </c:val>
        </c:ser>
        <c:ser>
          <c:idx val="1"/>
          <c:order val="1"/>
          <c:tx>
            <c:strRef>
              <c:f>'LNG movements'!$D$4</c:f>
              <c:strCache>
                <c:ptCount val="1"/>
                <c:pt idx="0">
                  <c:v>South Korea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'LNG movements'!$E$2</c:f>
              <c:strCache>
                <c:ptCount val="1"/>
                <c:pt idx="0">
                  <c:v>Import</c:v>
                </c:pt>
              </c:strCache>
            </c:strRef>
          </c:cat>
          <c:val>
            <c:numRef>
              <c:f>'LNG movements'!$E$4</c:f>
              <c:numCache>
                <c:formatCode>_(* #,##0.00_);_(* \(#,##0.00\);_(* "-"??_);_(@_)</c:formatCode>
                <c:ptCount val="1"/>
                <c:pt idx="0">
                  <c:v>54.23100096000001</c:v>
                </c:pt>
              </c:numCache>
            </c:numRef>
          </c:val>
        </c:ser>
        <c:ser>
          <c:idx val="2"/>
          <c:order val="2"/>
          <c:tx>
            <c:strRef>
              <c:f>'LNG movements'!$D$5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'LNG movements'!$E$2</c:f>
              <c:strCache>
                <c:ptCount val="1"/>
                <c:pt idx="0">
                  <c:v>Import</c:v>
                </c:pt>
              </c:strCache>
            </c:strRef>
          </c:cat>
          <c:val>
            <c:numRef>
              <c:f>'LNG movements'!$E$5</c:f>
              <c:numCache>
                <c:formatCode>_(* #,##0.00_);_(* \(#,##0.00\);_(* "-"??_);_(@_)</c:formatCode>
                <c:ptCount val="1"/>
                <c:pt idx="0">
                  <c:v>24.490620790799998</c:v>
                </c:pt>
              </c:numCache>
            </c:numRef>
          </c:val>
        </c:ser>
        <c:ser>
          <c:idx val="3"/>
          <c:order val="3"/>
          <c:tx>
            <c:strRef>
              <c:f>'LNG movements'!$D$6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'LNG movements'!$E$2</c:f>
              <c:strCache>
                <c:ptCount val="1"/>
                <c:pt idx="0">
                  <c:v>Import</c:v>
                </c:pt>
              </c:strCache>
            </c:strRef>
          </c:cat>
          <c:val>
            <c:numRef>
              <c:f>'LNG movements'!$E$6</c:f>
              <c:numCache>
                <c:formatCode>_(* #,##0.00_);_(* \(#,##0.00\);_(* "-"??_);_(@_)</c:formatCode>
                <c:ptCount val="1"/>
                <c:pt idx="0">
                  <c:v>17.771977659520001</c:v>
                </c:pt>
              </c:numCache>
            </c:numRef>
          </c:val>
        </c:ser>
        <c:ser>
          <c:idx val="4"/>
          <c:order val="4"/>
          <c:tx>
            <c:strRef>
              <c:f>'LNG movements'!$D$7</c:f>
              <c:strCache>
                <c:ptCount val="1"/>
                <c:pt idx="0">
                  <c:v>Taiwan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'LNG movements'!$E$2</c:f>
              <c:strCache>
                <c:ptCount val="1"/>
                <c:pt idx="0">
                  <c:v>Import</c:v>
                </c:pt>
              </c:strCache>
            </c:strRef>
          </c:cat>
          <c:val>
            <c:numRef>
              <c:f>'LNG movements'!$E$7</c:f>
              <c:numCache>
                <c:formatCode>_(* #,##0.00_);_(* \(#,##0.00\);_(* "-"??_);_(@_)</c:formatCode>
                <c:ptCount val="1"/>
                <c:pt idx="0">
                  <c:v>17.231782875600004</c:v>
                </c:pt>
              </c:numCache>
            </c:numRef>
          </c:val>
        </c:ser>
        <c:ser>
          <c:idx val="5"/>
          <c:order val="5"/>
          <c:tx>
            <c:strRef>
              <c:f>'LNG movements'!$D$8</c:f>
              <c:strCache>
                <c:ptCount val="1"/>
                <c:pt idx="0">
                  <c:v>Spain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'LNG movements'!$E$2</c:f>
              <c:strCache>
                <c:ptCount val="1"/>
                <c:pt idx="0">
                  <c:v>Import</c:v>
                </c:pt>
              </c:strCache>
            </c:strRef>
          </c:cat>
          <c:val>
            <c:numRef>
              <c:f>'LNG movements'!$E$8</c:f>
              <c:numCache>
                <c:formatCode>_(* #,##0.00_);_(* \(#,##0.00\);_(* "-"??_);_(@_)</c:formatCode>
                <c:ptCount val="1"/>
                <c:pt idx="0">
                  <c:v>14.94407930603562</c:v>
                </c:pt>
              </c:numCache>
            </c:numRef>
          </c:val>
        </c:ser>
        <c:ser>
          <c:idx val="6"/>
          <c:order val="6"/>
          <c:tx>
            <c:strRef>
              <c:f>'LNG movements'!$D$9</c:f>
              <c:strCache>
                <c:ptCount val="1"/>
                <c:pt idx="0">
                  <c:v>Rest of the World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'LNG movements'!$E$2</c:f>
              <c:strCache>
                <c:ptCount val="1"/>
                <c:pt idx="0">
                  <c:v>Import</c:v>
                </c:pt>
              </c:strCache>
            </c:strRef>
          </c:cat>
          <c:val>
            <c:numRef>
              <c:f>'LNG movements'!$E$9</c:f>
              <c:numCache>
                <c:formatCode>_(* #,##0.00_);_(* \(#,##0.00\);_(* "-"??_);_(@_)</c:formatCode>
                <c:ptCount val="1"/>
                <c:pt idx="0">
                  <c:v>77.668425986923012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58282352"/>
        <c:axId val="258282744"/>
      </c:barChart>
      <c:catAx>
        <c:axId val="25828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8282744"/>
        <c:crosses val="autoZero"/>
        <c:auto val="1"/>
        <c:lblAlgn val="ctr"/>
        <c:lblOffset val="100"/>
        <c:noMultiLvlLbl val="0"/>
      </c:catAx>
      <c:valAx>
        <c:axId val="2582827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25828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1"/>
          <c:order val="0"/>
          <c:tx>
            <c:strRef>
              <c:f>'Chart tables'!$D$2</c:f>
              <c:strCache>
                <c:ptCount val="1"/>
                <c:pt idx="0">
                  <c:v>bcm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'Chart tables'!$A$8:$A$20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'Chart tables'!$D$8:$D$20</c:f>
              <c:numCache>
                <c:formatCode>0</c:formatCode>
                <c:ptCount val="13"/>
                <c:pt idx="0">
                  <c:v>175.41</c:v>
                </c:pt>
                <c:pt idx="1">
                  <c:v>191.55999999999997</c:v>
                </c:pt>
                <c:pt idx="2">
                  <c:v>192.95999999999995</c:v>
                </c:pt>
                <c:pt idx="3">
                  <c:v>199.20999999999995</c:v>
                </c:pt>
                <c:pt idx="4">
                  <c:v>216.90999999999997</c:v>
                </c:pt>
                <c:pt idx="5">
                  <c:v>231.71</c:v>
                </c:pt>
                <c:pt idx="6">
                  <c:v>245.70999999999992</c:v>
                </c:pt>
                <c:pt idx="7">
                  <c:v>250.01</c:v>
                </c:pt>
                <c:pt idx="8">
                  <c:v>259.51</c:v>
                </c:pt>
                <c:pt idx="9">
                  <c:v>262.70999999999998</c:v>
                </c:pt>
                <c:pt idx="10">
                  <c:v>270.95999999999998</c:v>
                </c:pt>
                <c:pt idx="11">
                  <c:v>270.95999999999992</c:v>
                </c:pt>
                <c:pt idx="12">
                  <c:v>275.55999999999989</c:v>
                </c:pt>
              </c:numCache>
            </c:numRef>
          </c:val>
        </c:ser>
        <c:ser>
          <c:idx val="0"/>
          <c:order val="1"/>
          <c:tx>
            <c:strRef>
              <c:f>'Chart tables'!$B$2</c:f>
              <c:strCache>
                <c:ptCount val="1"/>
                <c:pt idx="0">
                  <c:v>bcm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noFill/>
            </c:spPr>
          </c:dPt>
          <c:dPt>
            <c:idx val="1"/>
            <c:invertIfNegative val="0"/>
            <c:bubble3D val="0"/>
            <c:spPr>
              <a:noFill/>
            </c:spPr>
          </c:dPt>
          <c:dPt>
            <c:idx val="2"/>
            <c:invertIfNegative val="0"/>
            <c:bubble3D val="0"/>
            <c:spPr>
              <a:noFill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'Chart tables'!$A$8:$A$20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'Chart tables'!$B$8:$B$20</c:f>
              <c:numCache>
                <c:formatCode>0</c:formatCode>
                <c:ptCount val="13"/>
                <c:pt idx="0">
                  <c:v>175.41</c:v>
                </c:pt>
                <c:pt idx="1">
                  <c:v>191.55999999999997</c:v>
                </c:pt>
                <c:pt idx="2">
                  <c:v>192.95999999999995</c:v>
                </c:pt>
                <c:pt idx="3">
                  <c:v>199.20999999999995</c:v>
                </c:pt>
                <c:pt idx="4">
                  <c:v>217.20999999999998</c:v>
                </c:pt>
                <c:pt idx="5">
                  <c:v>237.81</c:v>
                </c:pt>
                <c:pt idx="6">
                  <c:v>263.81</c:v>
                </c:pt>
                <c:pt idx="7">
                  <c:v>280.11000000000007</c:v>
                </c:pt>
                <c:pt idx="8">
                  <c:v>325.61000000000007</c:v>
                </c:pt>
                <c:pt idx="9">
                  <c:v>345.81000000000006</c:v>
                </c:pt>
                <c:pt idx="10">
                  <c:v>354.76000000000005</c:v>
                </c:pt>
                <c:pt idx="11">
                  <c:v>364.26</c:v>
                </c:pt>
                <c:pt idx="12">
                  <c:v>368.85999999999996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gapDepth val="100"/>
        <c:shape val="box"/>
        <c:axId val="258283920"/>
        <c:axId val="258284312"/>
        <c:axId val="317585296"/>
      </c:bar3DChart>
      <c:catAx>
        <c:axId val="25828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8284312"/>
        <c:crosses val="autoZero"/>
        <c:auto val="1"/>
        <c:lblAlgn val="ctr"/>
        <c:lblOffset val="100"/>
        <c:noMultiLvlLbl val="0"/>
      </c:catAx>
      <c:valAx>
        <c:axId val="25828431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58283920"/>
        <c:crosses val="autoZero"/>
        <c:crossBetween val="between"/>
      </c:valAx>
      <c:serAx>
        <c:axId val="317585296"/>
        <c:scaling>
          <c:orientation val="minMax"/>
        </c:scaling>
        <c:delete val="1"/>
        <c:axPos val="b"/>
        <c:majorTickMark val="out"/>
        <c:minorTickMark val="none"/>
        <c:tickLblPos val="nextTo"/>
        <c:crossAx val="258284312"/>
        <c:crosses val="autoZero"/>
      </c:serAx>
    </c:plotArea>
    <c:plotVisOnly val="1"/>
    <c:dispBlanksAs val="gap"/>
    <c:showDLblsOverMax val="0"/>
  </c:chart>
  <c:txPr>
    <a:bodyPr/>
    <a:lstStyle/>
    <a:p>
      <a:pPr>
        <a:defRPr sz="1600" b="1">
          <a:latin typeface="Calibri" pitchFamily="34" charset="0"/>
          <a:cs typeface="Calibri" pitchFamily="34" charset="0"/>
        </a:defRPr>
      </a:pPr>
      <a:endParaRPr lang="pl-PL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Slates!$C$8</c:f>
              <c:strCache>
                <c:ptCount val="1"/>
                <c:pt idx="0">
                  <c:v>LPG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Slates!$D$7:$E$7</c:f>
              <c:strCache>
                <c:ptCount val="2"/>
                <c:pt idx="0">
                  <c:v>Pearl project</c:v>
                </c:pt>
                <c:pt idx="1">
                  <c:v>Typical US refinery</c:v>
                </c:pt>
              </c:strCache>
            </c:strRef>
          </c:cat>
          <c:val>
            <c:numRef>
              <c:f>Slates!$D$8:$E$8</c:f>
              <c:numCache>
                <c:formatCode>General</c:formatCode>
                <c:ptCount val="2"/>
                <c:pt idx="1">
                  <c:v>161.00000000000014</c:v>
                </c:pt>
              </c:numCache>
            </c:numRef>
          </c:val>
        </c:ser>
        <c:ser>
          <c:idx val="1"/>
          <c:order val="1"/>
          <c:tx>
            <c:strRef>
              <c:f>Slates!$C$9</c:f>
              <c:strCache>
                <c:ptCount val="1"/>
                <c:pt idx="0">
                  <c:v>Naphta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Slates!$D$7:$E$7</c:f>
              <c:strCache>
                <c:ptCount val="2"/>
                <c:pt idx="0">
                  <c:v>Pearl project</c:v>
                </c:pt>
                <c:pt idx="1">
                  <c:v>Typical US refinery</c:v>
                </c:pt>
              </c:strCache>
            </c:strRef>
          </c:cat>
          <c:val>
            <c:numRef>
              <c:f>Slates!$D$9:$E$9</c:f>
              <c:numCache>
                <c:formatCode>General</c:formatCode>
                <c:ptCount val="2"/>
                <c:pt idx="0">
                  <c:v>1500</c:v>
                </c:pt>
                <c:pt idx="1">
                  <c:v>700</c:v>
                </c:pt>
              </c:numCache>
            </c:numRef>
          </c:val>
        </c:ser>
        <c:ser>
          <c:idx val="2"/>
          <c:order val="2"/>
          <c:tx>
            <c:strRef>
              <c:f>Slates!$C$10</c:f>
              <c:strCache>
                <c:ptCount val="1"/>
                <c:pt idx="0">
                  <c:v>Paraffine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Slates!$D$7:$E$7</c:f>
              <c:strCache>
                <c:ptCount val="2"/>
                <c:pt idx="0">
                  <c:v>Pearl project</c:v>
                </c:pt>
                <c:pt idx="1">
                  <c:v>Typical US refinery</c:v>
                </c:pt>
              </c:strCache>
            </c:strRef>
          </c:cat>
          <c:val>
            <c:numRef>
              <c:f>Slates!$D$10:$E$10</c:f>
              <c:numCache>
                <c:formatCode>General</c:formatCode>
                <c:ptCount val="2"/>
                <c:pt idx="0">
                  <c:v>250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Slates!$C$11</c:f>
              <c:strCache>
                <c:ptCount val="1"/>
                <c:pt idx="0">
                  <c:v>Kerosene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Slates!$D$7:$E$7</c:f>
              <c:strCache>
                <c:ptCount val="2"/>
                <c:pt idx="0">
                  <c:v>Pearl project</c:v>
                </c:pt>
                <c:pt idx="1">
                  <c:v>Typical US refinery</c:v>
                </c:pt>
              </c:strCache>
            </c:strRef>
          </c:cat>
          <c:val>
            <c:numRef>
              <c:f>Slates!$D$11:$E$11</c:f>
              <c:numCache>
                <c:formatCode>General</c:formatCode>
                <c:ptCount val="2"/>
                <c:pt idx="0">
                  <c:v>1250</c:v>
                </c:pt>
                <c:pt idx="1">
                  <c:v>623</c:v>
                </c:pt>
              </c:numCache>
            </c:numRef>
          </c:val>
        </c:ser>
        <c:ser>
          <c:idx val="4"/>
          <c:order val="4"/>
          <c:tx>
            <c:strRef>
              <c:f>Slates!$C$12</c:f>
              <c:strCache>
                <c:ptCount val="1"/>
                <c:pt idx="0">
                  <c:v>Gasoil (fuels, mostly diesel)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Slates!$D$7:$E$7</c:f>
              <c:strCache>
                <c:ptCount val="2"/>
                <c:pt idx="0">
                  <c:v>Pearl project</c:v>
                </c:pt>
                <c:pt idx="1">
                  <c:v>Typical US refinery</c:v>
                </c:pt>
              </c:strCache>
            </c:strRef>
          </c:cat>
          <c:val>
            <c:numRef>
              <c:f>Slates!$D$12:$E$12</c:f>
              <c:numCache>
                <c:formatCode>General</c:formatCode>
                <c:ptCount val="2"/>
                <c:pt idx="0">
                  <c:v>2500</c:v>
                </c:pt>
                <c:pt idx="1">
                  <c:v>4830</c:v>
                </c:pt>
              </c:numCache>
            </c:numRef>
          </c:val>
        </c:ser>
        <c:ser>
          <c:idx val="5"/>
          <c:order val="5"/>
          <c:tx>
            <c:strRef>
              <c:f>Slates!$C$13</c:f>
              <c:strCache>
                <c:ptCount val="1"/>
                <c:pt idx="0">
                  <c:v>Base oils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Slates!$D$7:$E$7</c:f>
              <c:strCache>
                <c:ptCount val="2"/>
                <c:pt idx="0">
                  <c:v>Pearl project</c:v>
                </c:pt>
                <c:pt idx="1">
                  <c:v>Typical US refinery</c:v>
                </c:pt>
              </c:strCache>
            </c:strRef>
          </c:cat>
          <c:val>
            <c:numRef>
              <c:f>Slates!$D$13:$E$13</c:f>
              <c:numCache>
                <c:formatCode>General</c:formatCode>
                <c:ptCount val="2"/>
                <c:pt idx="0">
                  <c:v>1500</c:v>
                </c:pt>
                <c:pt idx="1">
                  <c:v>0</c:v>
                </c:pt>
              </c:numCache>
            </c:numRef>
          </c:val>
        </c:ser>
        <c:ser>
          <c:idx val="6"/>
          <c:order val="6"/>
          <c:tx>
            <c:strRef>
              <c:f>Slates!$C$14</c:f>
              <c:strCache>
                <c:ptCount val="1"/>
                <c:pt idx="0">
                  <c:v>Fuel Oil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Slates!$D$7:$E$7</c:f>
              <c:strCache>
                <c:ptCount val="2"/>
                <c:pt idx="0">
                  <c:v>Pearl project</c:v>
                </c:pt>
                <c:pt idx="1">
                  <c:v>Typical US refinery</c:v>
                </c:pt>
              </c:strCache>
            </c:strRef>
          </c:cat>
          <c:val>
            <c:numRef>
              <c:f>Slates!$D$14:$E$14</c:f>
              <c:numCache>
                <c:formatCode>General</c:formatCode>
                <c:ptCount val="2"/>
                <c:pt idx="1">
                  <c:v>686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2798232"/>
        <c:axId val="212799408"/>
      </c:barChart>
      <c:catAx>
        <c:axId val="212798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2799408"/>
        <c:crosses val="autoZero"/>
        <c:auto val="1"/>
        <c:lblAlgn val="ctr"/>
        <c:lblOffset val="100"/>
        <c:noMultiLvlLbl val="0"/>
      </c:catAx>
      <c:valAx>
        <c:axId val="21279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2798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217629046369202E-2"/>
          <c:y val="6.1851851851851852E-2"/>
          <c:w val="0.86744903762029746"/>
          <c:h val="0.73768846602508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'Pearl imitation'!$B$59</c:f>
              <c:strCache>
                <c:ptCount val="1"/>
                <c:pt idx="0">
                  <c:v>Naphta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'Pearl imitation'!$C$58:$D$58</c:f>
              <c:numCache>
                <c:formatCode>General</c:formatCode>
                <c:ptCount val="2"/>
                <c:pt idx="0">
                  <c:v>2012</c:v>
                </c:pt>
                <c:pt idx="1">
                  <c:v>2014</c:v>
                </c:pt>
              </c:numCache>
            </c:numRef>
          </c:cat>
          <c:val>
            <c:numRef>
              <c:f>'Pearl imitation'!$C$59:$D$59</c:f>
              <c:numCache>
                <c:formatCode>_-* #,##0\ _z_ł_-;\-* #,##0\ _z_ł_-;_-* "-"??\ _z_ł_-;_-@_-</c:formatCode>
                <c:ptCount val="2"/>
                <c:pt idx="0">
                  <c:v>121970.99999999978</c:v>
                </c:pt>
                <c:pt idx="1">
                  <c:v>142500</c:v>
                </c:pt>
              </c:numCache>
            </c:numRef>
          </c:val>
        </c:ser>
        <c:ser>
          <c:idx val="1"/>
          <c:order val="1"/>
          <c:tx>
            <c:strRef>
              <c:f>'Pearl imitation'!$B$60</c:f>
              <c:strCache>
                <c:ptCount val="1"/>
                <c:pt idx="0">
                  <c:v>Paraffine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'Pearl imitation'!$C$58:$D$58</c:f>
              <c:numCache>
                <c:formatCode>General</c:formatCode>
                <c:ptCount val="2"/>
                <c:pt idx="0">
                  <c:v>2012</c:v>
                </c:pt>
                <c:pt idx="1">
                  <c:v>2014</c:v>
                </c:pt>
              </c:numCache>
            </c:numRef>
          </c:cat>
          <c:val>
            <c:numRef>
              <c:f>'Pearl imitation'!$C$60:$D$60</c:f>
              <c:numCache>
                <c:formatCode>_-* #,##0\ _z_ł_-;\-* #,##0\ _z_ł_-;_-* "-"??\ _z_ł_-;_-@_-</c:formatCode>
                <c:ptCount val="2"/>
                <c:pt idx="0">
                  <c:v>137760</c:v>
                </c:pt>
                <c:pt idx="1">
                  <c:v>179085</c:v>
                </c:pt>
              </c:numCache>
            </c:numRef>
          </c:val>
        </c:ser>
        <c:ser>
          <c:idx val="2"/>
          <c:order val="2"/>
          <c:tx>
            <c:strRef>
              <c:f>'Pearl imitation'!$B$61</c:f>
              <c:strCache>
                <c:ptCount val="1"/>
                <c:pt idx="0">
                  <c:v>Kerosene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'Pearl imitation'!$C$58:$D$58</c:f>
              <c:numCache>
                <c:formatCode>General</c:formatCode>
                <c:ptCount val="2"/>
                <c:pt idx="0">
                  <c:v>2012</c:v>
                </c:pt>
                <c:pt idx="1">
                  <c:v>2014</c:v>
                </c:pt>
              </c:numCache>
            </c:numRef>
          </c:cat>
          <c:val>
            <c:numRef>
              <c:f>'Pearl imitation'!$C$61:$D$61</c:f>
              <c:numCache>
                <c:formatCode>_-* #,##0\ _z_ł_-;\-* #,##0\ _z_ł_-;_-* "-"??\ _z_ł_-;_-@_-</c:formatCode>
                <c:ptCount val="2"/>
                <c:pt idx="0">
                  <c:v>135029.99999999985</c:v>
                </c:pt>
                <c:pt idx="1">
                  <c:v>168750</c:v>
                </c:pt>
              </c:numCache>
            </c:numRef>
          </c:val>
        </c:ser>
        <c:ser>
          <c:idx val="3"/>
          <c:order val="3"/>
          <c:tx>
            <c:strRef>
              <c:f>'Pearl imitation'!$B$62</c:f>
              <c:strCache>
                <c:ptCount val="1"/>
                <c:pt idx="0">
                  <c:v>Gasoil (fuels, mostly diesel)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'Pearl imitation'!$C$58:$D$58</c:f>
              <c:numCache>
                <c:formatCode>General</c:formatCode>
                <c:ptCount val="2"/>
                <c:pt idx="0">
                  <c:v>2012</c:v>
                </c:pt>
                <c:pt idx="1">
                  <c:v>2014</c:v>
                </c:pt>
              </c:numCache>
            </c:numRef>
          </c:cat>
          <c:val>
            <c:numRef>
              <c:f>'Pearl imitation'!$C$62:$D$62</c:f>
              <c:numCache>
                <c:formatCode>_-* #,##0\ _z_ł_-;\-* #,##0\ _z_ł_-;_-* "-"??\ _z_ł_-;_-@_-</c:formatCode>
                <c:ptCount val="2"/>
                <c:pt idx="0">
                  <c:v>343184.99999999971</c:v>
                </c:pt>
                <c:pt idx="1">
                  <c:v>305000</c:v>
                </c:pt>
              </c:numCache>
            </c:numRef>
          </c:val>
        </c:ser>
        <c:ser>
          <c:idx val="4"/>
          <c:order val="4"/>
          <c:tx>
            <c:strRef>
              <c:f>'Pearl imitation'!$B$63</c:f>
              <c:strCache>
                <c:ptCount val="1"/>
                <c:pt idx="0">
                  <c:v>Base oils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'Pearl imitation'!$C$58:$D$58</c:f>
              <c:numCache>
                <c:formatCode>General</c:formatCode>
                <c:ptCount val="2"/>
                <c:pt idx="0">
                  <c:v>2012</c:v>
                </c:pt>
                <c:pt idx="1">
                  <c:v>2014</c:v>
                </c:pt>
              </c:numCache>
            </c:numRef>
          </c:cat>
          <c:val>
            <c:numRef>
              <c:f>'Pearl imitation'!$C$63:$D$63</c:f>
              <c:numCache>
                <c:formatCode>_-* #,##0\ _z_ł_-;\-* #,##0\ _z_ł_-;_-* "-"??\ _z_ł_-;_-@_-</c:formatCode>
                <c:ptCount val="2"/>
                <c:pt idx="0">
                  <c:v>1351560</c:v>
                </c:pt>
                <c:pt idx="1">
                  <c:v>773627.64705882373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2802544"/>
        <c:axId val="212800192"/>
      </c:barChart>
      <c:catAx>
        <c:axId val="21280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2800192"/>
        <c:crosses val="autoZero"/>
        <c:auto val="1"/>
        <c:lblAlgn val="ctr"/>
        <c:lblOffset val="100"/>
        <c:noMultiLvlLbl val="0"/>
      </c:catAx>
      <c:valAx>
        <c:axId val="21280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280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'Pearl imitation'!$B$36</c:f>
              <c:strCache>
                <c:ptCount val="1"/>
                <c:pt idx="0">
                  <c:v>Operating costs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'Pearl imitation'!$C$35:$E$35</c:f>
              <c:numCache>
                <c:formatCode>General</c:formatCode>
                <c:ptCount val="3"/>
                <c:pt idx="0">
                  <c:v>2008</c:v>
                </c:pt>
                <c:pt idx="1">
                  <c:v>2012</c:v>
                </c:pt>
                <c:pt idx="2">
                  <c:v>2014</c:v>
                </c:pt>
              </c:numCache>
            </c:numRef>
          </c:cat>
          <c:val>
            <c:numRef>
              <c:f>'Pearl imitation'!$C$36:$E$36</c:f>
              <c:numCache>
                <c:formatCode>_-* #,##0\ _z_ł_-;\-* #,##0\ _z_ł_-;_-* "-"??\ _z_ł_-;_-@_-</c:formatCode>
                <c:ptCount val="3"/>
                <c:pt idx="0">
                  <c:v>1214136</c:v>
                </c:pt>
                <c:pt idx="1">
                  <c:v>1214136</c:v>
                </c:pt>
                <c:pt idx="2">
                  <c:v>1214136</c:v>
                </c:pt>
              </c:numCache>
            </c:numRef>
          </c:val>
        </c:ser>
        <c:ser>
          <c:idx val="1"/>
          <c:order val="1"/>
          <c:tx>
            <c:strRef>
              <c:f>'Pearl imitation'!$B$37</c:f>
              <c:strCache>
                <c:ptCount val="1"/>
                <c:pt idx="0">
                  <c:v>Capital charge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'Pearl imitation'!$C$35:$E$35</c:f>
              <c:numCache>
                <c:formatCode>General</c:formatCode>
                <c:ptCount val="3"/>
                <c:pt idx="0">
                  <c:v>2008</c:v>
                </c:pt>
                <c:pt idx="1">
                  <c:v>2012</c:v>
                </c:pt>
                <c:pt idx="2">
                  <c:v>2014</c:v>
                </c:pt>
              </c:numCache>
            </c:numRef>
          </c:cat>
          <c:val>
            <c:numRef>
              <c:f>'Pearl imitation'!$C$37:$E$37</c:f>
              <c:numCache>
                <c:formatCode>_-* #,##0\ _z_ł_-;\-* #,##0\ _z_ł_-;_-* "-"??\ _z_ł_-;_-@_-</c:formatCode>
                <c:ptCount val="3"/>
                <c:pt idx="0">
                  <c:v>3252912.8261611941</c:v>
                </c:pt>
                <c:pt idx="1">
                  <c:v>2960055.6212356174</c:v>
                </c:pt>
                <c:pt idx="2">
                  <c:v>2944458.2383389072</c:v>
                </c:pt>
              </c:numCache>
            </c:numRef>
          </c:val>
        </c:ser>
        <c:ser>
          <c:idx val="2"/>
          <c:order val="2"/>
          <c:tx>
            <c:strRef>
              <c:f>'Pearl imitation'!$B$38</c:f>
              <c:strCache>
                <c:ptCount val="1"/>
                <c:pt idx="0">
                  <c:v>Gas cost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'Pearl imitation'!$C$35:$E$35</c:f>
              <c:numCache>
                <c:formatCode>General</c:formatCode>
                <c:ptCount val="3"/>
                <c:pt idx="0">
                  <c:v>2008</c:v>
                </c:pt>
                <c:pt idx="1">
                  <c:v>2012</c:v>
                </c:pt>
                <c:pt idx="2">
                  <c:v>2014</c:v>
                </c:pt>
              </c:numCache>
            </c:numRef>
          </c:cat>
          <c:val>
            <c:numRef>
              <c:f>'Pearl imitation'!$C$38:$E$38</c:f>
              <c:numCache>
                <c:formatCode>_-* #,##0\ _z_ł_-;\-* #,##0\ _z_ł_-;_-* "-"??\ _z_ł_-;_-@_-</c:formatCode>
                <c:ptCount val="3"/>
                <c:pt idx="0">
                  <c:v>3499678.8680550372</c:v>
                </c:pt>
                <c:pt idx="1">
                  <c:v>994276.72471651237</c:v>
                </c:pt>
                <c:pt idx="2">
                  <c:v>1283361.587409419</c:v>
                </c:pt>
              </c:numCache>
            </c:numRef>
          </c:val>
        </c:ser>
        <c:ser>
          <c:idx val="3"/>
          <c:order val="3"/>
          <c:tx>
            <c:strRef>
              <c:f>'Pearl imitation'!$B$39</c:f>
              <c:strCache>
                <c:ptCount val="1"/>
                <c:pt idx="0">
                  <c:v>Net result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'Pearl imitation'!$C$35:$E$35</c:f>
              <c:numCache>
                <c:formatCode>General</c:formatCode>
                <c:ptCount val="3"/>
                <c:pt idx="0">
                  <c:v>2008</c:v>
                </c:pt>
                <c:pt idx="1">
                  <c:v>2012</c:v>
                </c:pt>
                <c:pt idx="2">
                  <c:v>2014</c:v>
                </c:pt>
              </c:numCache>
            </c:numRef>
          </c:cat>
          <c:val>
            <c:numRef>
              <c:f>'Pearl imitation'!$C$39:$E$39</c:f>
              <c:numCache>
                <c:formatCode>_-* #,##0\ _z_ł_-;\-* #,##0\ _z_ł_-;_-* "-"??\ _z_ł_-;_-@_-</c:formatCode>
                <c:ptCount val="3"/>
                <c:pt idx="0">
                  <c:v>-668016.94421623135</c:v>
                </c:pt>
                <c:pt idx="1">
                  <c:v>2513757.6540478701</c:v>
                </c:pt>
                <c:pt idx="2">
                  <c:v>-137373.17868950218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795096"/>
        <c:axId val="212801368"/>
      </c:barChart>
      <c:catAx>
        <c:axId val="212795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2801368"/>
        <c:crosses val="autoZero"/>
        <c:auto val="1"/>
        <c:lblAlgn val="ctr"/>
        <c:lblOffset val="100"/>
        <c:noMultiLvlLbl val="0"/>
      </c:catAx>
      <c:valAx>
        <c:axId val="212801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z_ł_-;\-* #,##0\ _z_ł_-;_-* &quot;-&quot;??\ _z_ł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2795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0.04307</cdr:x>
      <cdr:y>0.88571</cdr:y>
    </cdr:from>
    <cdr:to>
      <cdr:x>0.57625</cdr:x>
      <cdr:y>0.94821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0482" y="5368637"/>
          <a:ext cx="4957330" cy="378835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 dirty="0">
              <a:latin typeface="Calibri" pitchFamily="34" charset="0"/>
              <a:cs typeface="Calibri" pitchFamily="34" charset="0"/>
            </a:rPr>
            <a:t>Total LNG capacity excl. planned capacity of new facilities</a:t>
          </a:r>
        </a:p>
      </cdr:txBody>
    </cdr:sp>
  </cdr:relSizeAnchor>
  <cdr:relSizeAnchor xmlns:cdr="http://schemas.openxmlformats.org/drawingml/2006/chartDrawing">
    <cdr:from>
      <cdr:x>0.04504</cdr:x>
      <cdr:y>0.80838</cdr:y>
    </cdr:from>
    <cdr:to>
      <cdr:x>0.24098</cdr:x>
      <cdr:y>0.87088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18812" y="4899891"/>
          <a:ext cx="1821728" cy="378835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dirty="0">
              <a:latin typeface="Calibri" pitchFamily="34" charset="0"/>
              <a:cs typeface="Calibri" pitchFamily="34" charset="0"/>
            </a:rPr>
            <a:t>Total LNG capacity</a:t>
          </a:r>
        </a:p>
      </cdr:txBody>
    </cdr:sp>
  </cdr:relSizeAnchor>
  <cdr:relSizeAnchor xmlns:cdr="http://schemas.openxmlformats.org/drawingml/2006/chartDrawing">
    <cdr:from>
      <cdr:x>0.23713</cdr:x>
      <cdr:y>0.03874</cdr:y>
    </cdr:from>
    <cdr:to>
      <cdr:x>0.77031</cdr:x>
      <cdr:y>0.10124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04748" y="234805"/>
          <a:ext cx="4957330" cy="3788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2000" b="1">
              <a:latin typeface="Calibri" pitchFamily="34" charset="0"/>
              <a:cs typeface="Calibri" pitchFamily="34" charset="0"/>
            </a:rPr>
            <a:t>Regasification Capacity in Europe</a:t>
          </a:r>
        </a:p>
        <a:p xmlns:a="http://schemas.openxmlformats.org/drawingml/2006/main">
          <a:pPr algn="ctr"/>
          <a:r>
            <a:rPr lang="en-GB" sz="2000" b="1" baseline="0">
              <a:latin typeface="Calibri" pitchFamily="34" charset="0"/>
              <a:cs typeface="Calibri" pitchFamily="34" charset="0"/>
            </a:rPr>
            <a:t>in bcm/y</a:t>
          </a:r>
          <a:endParaRPr lang="en-GB" sz="2000" b="1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D439-9F3F-46FF-932C-28C0F7A035C9}" type="datetimeFigureOut">
              <a:rPr lang="en-GB" smtClean="0"/>
              <a:t>20/04/2015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6DF61-70E0-4267-AD1D-3B00BFD03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174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259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885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499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02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131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376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124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053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200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30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115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739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126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106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2667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5228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729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5343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9051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081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672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351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5552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0041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7389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1069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2461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140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143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383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32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060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695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6DF61-70E0-4267-AD1D-3B00BFD03AF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61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accent2"/>
                </a:solidFill>
                <a:effectLst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69600" y="5974292"/>
            <a:ext cx="1142245" cy="669925"/>
          </a:xfrm>
        </p:spPr>
        <p:txBody>
          <a:bodyPr/>
          <a:lstStyle/>
          <a:p>
            <a:fld id="{A624C91A-6B68-45F7-87D5-C3FCE9885159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69599" y="4862386"/>
            <a:ext cx="1142246" cy="104748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331" y="5625043"/>
            <a:ext cx="842698" cy="104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47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1659465"/>
            <a:ext cx="9484255" cy="4445002"/>
          </a:xfrm>
        </p:spPr>
        <p:txBody>
          <a:bodyPr anchor="ctr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371694"/>
            <a:ext cx="7543800" cy="365125"/>
          </a:xfrm>
        </p:spPr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755" y="6094942"/>
            <a:ext cx="1142245" cy="669925"/>
          </a:xfrm>
        </p:spPr>
        <p:txBody>
          <a:bodyPr/>
          <a:lstStyle/>
          <a:p>
            <a:fld id="{A624C91A-6B68-45F7-87D5-C3FCE9885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093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Robert Uberman for the MBA Class, 24th of April, 2015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44841" y="6019799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800" b="1" i="0">
                <a:solidFill>
                  <a:srgbClr val="C00000"/>
                </a:solidFill>
                <a:effectLst/>
                <a:latin typeface="+mn-lt"/>
              </a:defRPr>
            </a:lvl1pPr>
          </a:lstStyle>
          <a:p>
            <a:fld id="{A624C91A-6B68-45F7-87D5-C3FCE988515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44840" y="4876800"/>
            <a:ext cx="1142246" cy="104748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199" y="5647266"/>
            <a:ext cx="842698" cy="104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91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Postgraduate studies – </a:t>
            </a:r>
            <a:br>
              <a:rPr lang="en-GB" dirty="0" smtClean="0"/>
            </a:br>
            <a:r>
              <a:rPr lang="en-GB" dirty="0" smtClean="0"/>
              <a:t>Oil Business during the gas revolution</a:t>
            </a: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Robert Uberman</a:t>
            </a:r>
          </a:p>
          <a:p>
            <a:r>
              <a:rPr lang="en-US" dirty="0" smtClean="0"/>
              <a:t>MBA Class</a:t>
            </a:r>
          </a:p>
          <a:p>
            <a:r>
              <a:rPr lang="en-US" dirty="0" smtClean="0"/>
              <a:t>2</a:t>
            </a:r>
            <a:r>
              <a:rPr lang="pl-PL" dirty="0" smtClean="0"/>
              <a:t>4</a:t>
            </a:r>
            <a:r>
              <a:rPr lang="pl-PL" baseline="30000" dirty="0" smtClean="0"/>
              <a:t>th</a:t>
            </a:r>
            <a:r>
              <a:rPr lang="en-US" dirty="0" smtClean="0"/>
              <a:t> of </a:t>
            </a:r>
            <a:r>
              <a:rPr lang="pl-PL" dirty="0" err="1" smtClean="0"/>
              <a:t>April</a:t>
            </a:r>
            <a:r>
              <a:rPr lang="en-US" dirty="0" smtClean="0"/>
              <a:t>, 2015</a:t>
            </a: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44840" y="4876800"/>
            <a:ext cx="1142246" cy="1047482"/>
          </a:xfrm>
          <a:prstGeom prst="rect">
            <a:avLst/>
          </a:prstGeo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Robert Uberman for the MBA Class, 24th of April, 2015</a:t>
            </a:r>
            <a:endParaRPr lang="en-GB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87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European refineries – evolution of capacity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10</a:t>
            </a:fld>
            <a:endParaRPr lang="en-GB"/>
          </a:p>
        </p:txBody>
      </p:sp>
      <p:sp>
        <p:nvSpPr>
          <p:cNvPr id="9" name="Prostokąt 8"/>
          <p:cNvSpPr/>
          <p:nvPr/>
        </p:nvSpPr>
        <p:spPr>
          <a:xfrm>
            <a:off x="9291062" y="1507067"/>
            <a:ext cx="2562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i="1" dirty="0" smtClean="0"/>
              <a:t>„The evolution of oil refining in Europe”,  </a:t>
            </a:r>
            <a:r>
              <a:rPr lang="en-US" sz="1400" i="1" dirty="0" err="1" smtClean="0"/>
              <a:t>Concawe</a:t>
            </a:r>
            <a:r>
              <a:rPr lang="en-US" sz="1400" i="1" dirty="0" smtClean="0"/>
              <a:t> Review, vol. 22/1</a:t>
            </a:r>
            <a:r>
              <a:rPr lang="en-GB" sz="1400" i="1" dirty="0" smtClean="0"/>
              <a:t>, 2013</a:t>
            </a:r>
            <a:r>
              <a:rPr lang="en-GB" sz="1400" i="1" dirty="0"/>
              <a:t>, </a:t>
            </a:r>
            <a:r>
              <a:rPr lang="en-GB" sz="1400" i="1" dirty="0" smtClean="0"/>
              <a:t>p. 34</a:t>
            </a:r>
            <a:r>
              <a:rPr lang="en-GB" i="1" dirty="0" smtClean="0"/>
              <a:t>.</a:t>
            </a:r>
            <a:endParaRPr lang="en-GB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24" y="1423358"/>
            <a:ext cx="8459488" cy="48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refineries as energy consumers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11</a:t>
            </a:fld>
            <a:endParaRPr lang="en-GB"/>
          </a:p>
        </p:txBody>
      </p:sp>
      <p:sp>
        <p:nvSpPr>
          <p:cNvPr id="9" name="Prostokąt 8"/>
          <p:cNvSpPr/>
          <p:nvPr/>
        </p:nvSpPr>
        <p:spPr>
          <a:xfrm>
            <a:off x="9291062" y="1507067"/>
            <a:ext cx="2562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i="1" dirty="0" smtClean="0"/>
              <a:t>„EU Refinery Energy Systems and Efficiency”,  </a:t>
            </a:r>
            <a:r>
              <a:rPr lang="en-US" sz="1400" i="1" dirty="0" err="1" smtClean="0"/>
              <a:t>Concawe</a:t>
            </a:r>
            <a:r>
              <a:rPr lang="en-US" sz="1400" i="1" dirty="0" smtClean="0"/>
              <a:t> report no 3/2012</a:t>
            </a:r>
            <a:r>
              <a:rPr lang="en-GB" sz="1400" i="1" dirty="0" smtClean="0"/>
              <a:t>, p. 4</a:t>
            </a:r>
            <a:r>
              <a:rPr lang="en-GB" i="1" dirty="0" smtClean="0"/>
              <a:t>.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26" y="1319842"/>
            <a:ext cx="8459486" cy="502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3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gas as a key external energy source for refineries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12</a:t>
            </a:fld>
            <a:endParaRPr lang="en-GB"/>
          </a:p>
        </p:txBody>
      </p:sp>
      <p:sp>
        <p:nvSpPr>
          <p:cNvPr id="9" name="Prostokąt 8"/>
          <p:cNvSpPr/>
          <p:nvPr/>
        </p:nvSpPr>
        <p:spPr>
          <a:xfrm>
            <a:off x="9291062" y="1507067"/>
            <a:ext cx="2562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i="1" dirty="0" smtClean="0"/>
              <a:t>„EU Refinery Energy Systems and Efficiency”,  </a:t>
            </a:r>
            <a:r>
              <a:rPr lang="en-US" sz="1400" i="1" dirty="0" err="1" smtClean="0"/>
              <a:t>Concawe</a:t>
            </a:r>
            <a:r>
              <a:rPr lang="en-US" sz="1400" i="1" dirty="0" smtClean="0"/>
              <a:t> report no 3/2012</a:t>
            </a:r>
            <a:r>
              <a:rPr lang="en-GB" sz="1400" i="1" dirty="0" smtClean="0"/>
              <a:t>, p. 11</a:t>
            </a:r>
            <a:r>
              <a:rPr lang="en-GB" i="1" dirty="0" smtClean="0"/>
              <a:t>.</a:t>
            </a:r>
            <a:endParaRPr lang="en-GB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05" y="1337822"/>
            <a:ext cx="8307237" cy="482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8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Conclusions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Refining in Europe </a:t>
            </a:r>
            <a:r>
              <a:rPr lang="en-GB" sz="2800" dirty="0"/>
              <a:t> </a:t>
            </a:r>
            <a:r>
              <a:rPr lang="en-GB" sz="2800" dirty="0" smtClean="0"/>
              <a:t>- a mature business with declining demand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Key pressures, beyond falling demand:</a:t>
            </a:r>
          </a:p>
          <a:p>
            <a:pPr lvl="1">
              <a:lnSpc>
                <a:spcPct val="90000"/>
              </a:lnSpc>
            </a:pPr>
            <a:r>
              <a:rPr lang="en-GB" sz="2600" dirty="0" smtClean="0"/>
              <a:t>Diesel/Gasoline ratio forcing conversion up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growing energy costs pushing conversion costs up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both driven by EU policies</a:t>
            </a:r>
            <a:endParaRPr lang="en-GB" sz="26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Majors leaving the business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Independents to</a:t>
            </a:r>
            <a:r>
              <a:rPr lang="pl-PL" sz="2800" dirty="0" smtClean="0"/>
              <a:t>o</a:t>
            </a:r>
            <a:r>
              <a:rPr lang="en-US" sz="2800" dirty="0" smtClean="0"/>
              <a:t> weak to hold pressure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NOCs ready to step in</a:t>
            </a:r>
            <a:endParaRPr lang="en-GB" sz="2800" dirty="0" smtClean="0"/>
          </a:p>
          <a:p>
            <a:pPr marL="0" indent="0">
              <a:lnSpc>
                <a:spcPct val="90000"/>
              </a:lnSpc>
              <a:buNone/>
            </a:pPr>
            <a:endParaRPr lang="en-GB" sz="1500" dirty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6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Oil business converted into “O&amp;G”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Natural gas technical challenges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Gas based market products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Oil &amp; gas majors</a:t>
            </a:r>
          </a:p>
          <a:p>
            <a:pPr>
              <a:lnSpc>
                <a:spcPct val="90000"/>
              </a:lnSpc>
            </a:pPr>
            <a:endParaRPr lang="en-GB" sz="2800" dirty="0" smtClean="0"/>
          </a:p>
          <a:p>
            <a:pPr marL="0" indent="0">
              <a:lnSpc>
                <a:spcPct val="90000"/>
              </a:lnSpc>
              <a:buNone/>
            </a:pPr>
            <a:endParaRPr lang="en-GB" sz="1500" dirty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3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Attractiveness of Natural gas vs Crude Oil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It is more difficult to bring to markets: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Through more complex logistic systems (</a:t>
            </a:r>
            <a:r>
              <a:rPr lang="en-US" sz="2600" dirty="0" err="1" smtClean="0"/>
              <a:t>Kandyoti</a:t>
            </a:r>
            <a:r>
              <a:rPr lang="en-US" sz="2600" dirty="0" smtClean="0"/>
              <a:t>, 2012)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Through conversion to LNG, LPG or GTL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Deposits are more dispersed and “safe” countries possess bigger share in reserves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GB" sz="2800" dirty="0" smtClean="0"/>
          </a:p>
          <a:p>
            <a:pPr marL="0" indent="0">
              <a:lnSpc>
                <a:spcPct val="90000"/>
              </a:lnSpc>
              <a:buNone/>
            </a:pPr>
            <a:endParaRPr lang="en-GB" sz="1500" dirty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3200" dirty="0" smtClean="0"/>
              <a:t>Expansion of oil business into gas</a:t>
            </a:r>
            <a:endParaRPr lang="en-GB" sz="32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16</a:t>
            </a:fld>
            <a:endParaRPr lang="en-GB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1276708"/>
            <a:ext cx="7720885" cy="4750239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8663796" y="1707081"/>
            <a:ext cx="318823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Five Winds International 2004: </a:t>
            </a:r>
            <a:r>
              <a:rPr lang="en-GB" i="1" dirty="0" smtClean="0"/>
              <a:t>Gas to liquids. Life cycle assessment synthesis report</a:t>
            </a:r>
            <a:r>
              <a:rPr lang="en-GB" dirty="0" smtClean="0"/>
              <a:t>. page. 13 </a:t>
            </a:r>
          </a:p>
          <a:p>
            <a:pPr>
              <a:lnSpc>
                <a:spcPct val="9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33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Logistic is the key issue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17</a:t>
            </a:fld>
            <a:endParaRPr lang="en-GB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1848447"/>
            <a:ext cx="7735168" cy="424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Oil &amp; Gas majors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684211" y="1035170"/>
            <a:ext cx="9484255" cy="506929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4000" dirty="0" smtClean="0"/>
              <a:t>Natural gas share in Major’s reserves is growing (Bain 2012):</a:t>
            </a:r>
          </a:p>
          <a:p>
            <a:pPr>
              <a:lnSpc>
                <a:spcPct val="90000"/>
              </a:lnSpc>
            </a:pPr>
            <a:endParaRPr lang="en-GB" sz="4000" dirty="0" smtClean="0"/>
          </a:p>
          <a:p>
            <a:pPr>
              <a:lnSpc>
                <a:spcPct val="90000"/>
              </a:lnSpc>
            </a:pPr>
            <a:endParaRPr lang="en-GB" sz="4000" dirty="0"/>
          </a:p>
          <a:p>
            <a:pPr>
              <a:lnSpc>
                <a:spcPct val="90000"/>
              </a:lnSpc>
            </a:pPr>
            <a:endParaRPr lang="en-GB" sz="4000" dirty="0" smtClean="0"/>
          </a:p>
          <a:p>
            <a:pPr>
              <a:lnSpc>
                <a:spcPct val="90000"/>
              </a:lnSpc>
            </a:pPr>
            <a:endParaRPr lang="en-GB" sz="4000" dirty="0"/>
          </a:p>
          <a:p>
            <a:pPr>
              <a:lnSpc>
                <a:spcPct val="90000"/>
              </a:lnSpc>
            </a:pPr>
            <a:endParaRPr lang="en-GB" sz="4000" dirty="0" smtClean="0"/>
          </a:p>
          <a:p>
            <a:pPr>
              <a:lnSpc>
                <a:spcPct val="90000"/>
              </a:lnSpc>
            </a:pPr>
            <a:endParaRPr lang="en-GB" sz="4000" dirty="0"/>
          </a:p>
          <a:p>
            <a:pPr>
              <a:lnSpc>
                <a:spcPct val="90000"/>
              </a:lnSpc>
            </a:pPr>
            <a:endParaRPr lang="en-GB" sz="4000" dirty="0" smtClean="0"/>
          </a:p>
          <a:p>
            <a:pPr>
              <a:lnSpc>
                <a:spcPct val="90000"/>
              </a:lnSpc>
            </a:pPr>
            <a:endParaRPr lang="en-GB" sz="4000" dirty="0"/>
          </a:p>
          <a:p>
            <a:pPr>
              <a:lnSpc>
                <a:spcPct val="90000"/>
              </a:lnSpc>
            </a:pPr>
            <a:endParaRPr lang="en-GB" sz="4000" dirty="0" smtClean="0"/>
          </a:p>
          <a:p>
            <a:pPr>
              <a:lnSpc>
                <a:spcPct val="90000"/>
              </a:lnSpc>
            </a:pPr>
            <a:endParaRPr lang="en-GB" sz="4000" dirty="0"/>
          </a:p>
          <a:p>
            <a:pPr>
              <a:lnSpc>
                <a:spcPct val="90000"/>
              </a:lnSpc>
            </a:pPr>
            <a:endParaRPr lang="en-GB" sz="4000" dirty="0" smtClean="0"/>
          </a:p>
          <a:p>
            <a:pPr>
              <a:lnSpc>
                <a:spcPct val="90000"/>
              </a:lnSpc>
            </a:pPr>
            <a:endParaRPr lang="en-GB" sz="4000" dirty="0" smtClean="0"/>
          </a:p>
          <a:p>
            <a:pPr>
              <a:lnSpc>
                <a:spcPct val="90000"/>
              </a:lnSpc>
            </a:pPr>
            <a:endParaRPr lang="en-GB" sz="40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18</a:t>
            </a:fld>
            <a:endParaRPr lang="en-GB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359" y="1337094"/>
            <a:ext cx="7530860" cy="476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3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Gas takeovers surpassing oil takeovers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Mega buyouts now regard natural gas: Exxon buying XTO Energy for 41 </a:t>
            </a:r>
            <a:r>
              <a:rPr lang="en-GB" dirty="0" err="1"/>
              <a:t>bn</a:t>
            </a:r>
            <a:r>
              <a:rPr lang="en-GB" dirty="0"/>
              <a:t> USD (2009/2010) and Shell to make 70 </a:t>
            </a:r>
            <a:r>
              <a:rPr lang="en-GB" dirty="0" err="1"/>
              <a:t>bn</a:t>
            </a:r>
            <a:r>
              <a:rPr lang="en-GB" dirty="0"/>
              <a:t> USD bid for </a:t>
            </a:r>
            <a:r>
              <a:rPr lang="en-GB" dirty="0" smtClean="0"/>
              <a:t>British </a:t>
            </a:r>
            <a:r>
              <a:rPr lang="en-GB" dirty="0"/>
              <a:t>Gas (2015</a:t>
            </a:r>
            <a:r>
              <a:rPr lang="en-GB" dirty="0" smtClean="0"/>
              <a:t>). The former was driven by shale gas, the latter by LNG</a:t>
            </a:r>
            <a:endParaRPr lang="en-GB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purchase of BG is also a reminder that the oil majors are really oil and natural gas majors. BG will give Shell major LNG positions in Australia, and to a lesser extent in East Africa. By 2018, Shell will have twice the liquefaction capacity as ExxonMobil</a:t>
            </a:r>
            <a:r>
              <a:rPr lang="en-US" dirty="0" smtClean="0"/>
              <a:t>. </a:t>
            </a:r>
            <a:r>
              <a:rPr lang="en-US" sz="1800" i="1" dirty="0" err="1" smtClean="0"/>
              <a:t>Oilprice</a:t>
            </a:r>
            <a:r>
              <a:rPr lang="en-US" sz="1800" i="1" dirty="0" smtClean="0"/>
              <a:t> Newsletter, 2015.04.11</a:t>
            </a:r>
            <a:endParaRPr lang="en-GB" i="1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1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l-PL" sz="3200" dirty="0" smtClean="0"/>
              <a:t>Agenda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/>
              <a:t>Overall view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Oil industry converted into oil &amp; gas industry</a:t>
            </a: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Dynamics of technology shifts</a:t>
            </a: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NLG, LNG, LPG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GTL</a:t>
            </a:r>
            <a:endParaRPr lang="en-GB" sz="1500" dirty="0" smtClean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Dynamics of technology shifts</a:t>
            </a:r>
            <a:endParaRPr lang="en-US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/>
              <a:t>Innovation in Upstream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Breakthrough downstream innovations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Research &amp; Development</a:t>
            </a: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Oil is natural but money made on it are anthropogenic</a:t>
            </a:r>
            <a:endParaRPr lang="en-GB" sz="1500" dirty="0" smtClean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91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At first glance oil is a very simple business (…)</a:t>
            </a:r>
            <a:endParaRPr lang="en-GB" sz="32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21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507067"/>
            <a:ext cx="8135938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83" y="2142016"/>
            <a:ext cx="1825142" cy="178033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227" y="1656270"/>
            <a:ext cx="1311215" cy="1645907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828356" y="5725610"/>
            <a:ext cx="7928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I</a:t>
            </a:r>
            <a:r>
              <a:rPr lang="en-US" dirty="0" smtClean="0"/>
              <a:t>t’s, after all, about converting crude in a field into a fuel in an engine.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13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(…) But more deeper insight reviles some complexity (…)</a:t>
            </a:r>
            <a:endParaRPr lang="en-GB" sz="32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22</a:t>
            </a:fld>
            <a:endParaRPr lang="en-GB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7" y="1507066"/>
            <a:ext cx="8293165" cy="446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5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(…) Continuing down to that level</a:t>
            </a:r>
            <a:endParaRPr lang="en-GB" sz="32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23</a:t>
            </a:fld>
            <a:endParaRPr lang="en-GB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140643"/>
            <a:ext cx="8534400" cy="4954299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9300489" y="1140643"/>
            <a:ext cx="2562049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http://denmarkusmgreentour.wordpress.com/page/2/</a:t>
            </a:r>
          </a:p>
        </p:txBody>
      </p:sp>
    </p:spTree>
    <p:extLst>
      <p:ext uri="{BB962C8B-B14F-4D97-AF65-F5344CB8AC3E}">
        <p14:creationId xmlns:p14="http://schemas.microsoft.com/office/powerpoint/2010/main" val="335592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R&amp;D expenditures of Oil &amp; Gas industry </a:t>
            </a:r>
            <a:endParaRPr lang="en-GB" sz="32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24</a:t>
            </a:fld>
            <a:endParaRPr lang="en-GB"/>
          </a:p>
        </p:txBody>
      </p:sp>
      <p:sp>
        <p:nvSpPr>
          <p:cNvPr id="7" name="Prostokąt 6"/>
          <p:cNvSpPr/>
          <p:nvPr/>
        </p:nvSpPr>
        <p:spPr>
          <a:xfrm>
            <a:off x="9300489" y="1140643"/>
            <a:ext cx="256204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http://www.oilgaspost.com/2013/05/21/top-40-oil-gas-companies-investment/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156041"/>
              </p:ext>
            </p:extLst>
          </p:nvPr>
        </p:nvGraphicFramePr>
        <p:xfrm>
          <a:off x="875148" y="1507066"/>
          <a:ext cx="7156043" cy="458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rostokąt 3"/>
          <p:cNvSpPr/>
          <p:nvPr/>
        </p:nvSpPr>
        <p:spPr>
          <a:xfrm>
            <a:off x="8386089" y="3404237"/>
            <a:ext cx="914400" cy="1466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ostokąt 8"/>
          <p:cNvSpPr/>
          <p:nvPr/>
        </p:nvSpPr>
        <p:spPr>
          <a:xfrm>
            <a:off x="8386089" y="2865882"/>
            <a:ext cx="914400" cy="1466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ostokąt 9"/>
          <p:cNvSpPr/>
          <p:nvPr/>
        </p:nvSpPr>
        <p:spPr>
          <a:xfrm>
            <a:off x="8386089" y="3912314"/>
            <a:ext cx="914400" cy="1466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ole tekstowe 4"/>
          <p:cNvSpPr txBox="1"/>
          <p:nvPr/>
        </p:nvSpPr>
        <p:spPr>
          <a:xfrm>
            <a:off x="9445337" y="3292895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NOCs</a:t>
            </a:r>
            <a:endParaRPr lang="en-GB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9445337" y="2754540"/>
            <a:ext cx="2861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Service &amp; independents</a:t>
            </a:r>
            <a:endParaRPr lang="en-GB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9449677" y="378034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30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3200" dirty="0" smtClean="0"/>
              <a:t>UPSTREAM Innovation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GB" sz="2800" dirty="0" smtClean="0"/>
              <a:t>„For the upstream exploration and production (E&amp;P) industry, the story of the last decade has been one of remarkable resilience, extraordinary innovation (…)”: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Increasing application of computing methods in seismic analyses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Horizontal drilling (initiated at commercial scale in 80s)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Sophisticated reservoir modelling and simulating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Hydraulic fracturing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500" i="1" dirty="0" err="1"/>
              <a:t>Kibsgaard</a:t>
            </a:r>
            <a:r>
              <a:rPr lang="en-GB" sz="1500" i="1" dirty="0"/>
              <a:t> </a:t>
            </a:r>
            <a:r>
              <a:rPr lang="en-GB" sz="1500" i="1" dirty="0" err="1"/>
              <a:t>Paal</a:t>
            </a:r>
            <a:r>
              <a:rPr lang="en-GB" sz="1500" i="1" dirty="0"/>
              <a:t>, „A decade of upstream technology innovation” in: „Addressing Global Energy </a:t>
            </a:r>
            <a:r>
              <a:rPr lang="en-GB" sz="1500" i="1" dirty="0" err="1"/>
              <a:t>Challeng</a:t>
            </a:r>
            <a:r>
              <a:rPr lang="pl-PL" sz="1500" i="1" dirty="0"/>
              <a:t>e</a:t>
            </a:r>
            <a:r>
              <a:rPr lang="en-GB" sz="1500" i="1" dirty="0"/>
              <a:t>s” World Petroleum Council, 2013, page 74.</a:t>
            </a:r>
            <a:endParaRPr lang="en-GB" sz="1500" dirty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9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3200" dirty="0"/>
              <a:t>Breakthrough downstream </a:t>
            </a:r>
            <a:r>
              <a:rPr lang="en-GB" sz="3200" dirty="0" smtClean="0"/>
              <a:t>innovations: Hydrocracking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684212" y="1894787"/>
            <a:ext cx="9484254" cy="420967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800" dirty="0" smtClean="0"/>
              <a:t>Hydrocracking (</a:t>
            </a:r>
            <a:r>
              <a:rPr lang="en-GB" sz="2800" dirty="0" err="1" smtClean="0"/>
              <a:t>eg</a:t>
            </a:r>
            <a:r>
              <a:rPr lang="en-GB" sz="2800" dirty="0" smtClean="0"/>
              <a:t>. Converting heavy, long hydrocarbon strings into short light ones) was first patented in Russia in 1881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Todays hydrocracking units are based on catalytic processes developed 1942-1947. These were first processes capable, at commercial scale, to change natural product structure as defined by crude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There would be no diesel revolution without hydrocracking</a:t>
            </a:r>
          </a:p>
          <a:p>
            <a:pPr marL="0" indent="0">
              <a:lnSpc>
                <a:spcPct val="90000"/>
              </a:lnSpc>
              <a:buNone/>
            </a:pPr>
            <a:endParaRPr lang="en-GB" sz="1500" dirty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2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3200" dirty="0"/>
              <a:t>Breakthrough downstream </a:t>
            </a:r>
            <a:r>
              <a:rPr lang="en-GB" sz="3200" dirty="0" smtClean="0"/>
              <a:t>innovations: GTL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684212" y="1894787"/>
            <a:ext cx="9484254" cy="4209679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GB" sz="2800" dirty="0" smtClean="0"/>
              <a:t>Origins of GTL technology can be traced to pre II World War period.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Its first commercial debut after a long period in Shell’s </a:t>
            </a:r>
            <a:r>
              <a:rPr lang="en-GB" sz="2800" dirty="0" err="1" smtClean="0"/>
              <a:t>Bintulu</a:t>
            </a:r>
            <a:r>
              <a:rPr lang="en-GB" sz="2800" dirty="0" smtClean="0"/>
              <a:t> GTL plant in Malaysia in the early 1990s.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The Pearl Gas to Liquids (GTL) joint venture project of Shell and Qatar Petroleum - the world’s largest GTL plant and in fact one of the biggest refineries though with a natural gas as a feedstock, started 2011/2012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Consequences remain to be seen but definitely will be far going</a:t>
            </a:r>
          </a:p>
          <a:p>
            <a:pPr marL="0" indent="0">
              <a:lnSpc>
                <a:spcPct val="90000"/>
              </a:lnSpc>
              <a:buNone/>
            </a:pPr>
            <a:endParaRPr lang="en-GB" sz="1500" dirty="0" smtClean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3200" dirty="0"/>
              <a:t>Breakthrough downstream </a:t>
            </a:r>
            <a:r>
              <a:rPr lang="en-GB" sz="3200" dirty="0" smtClean="0"/>
              <a:t>innovations: summary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684212" y="1894787"/>
            <a:ext cx="9484254" cy="42096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Both Hydrocracking and GTL share some common properties: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inward process orientation;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c</a:t>
            </a:r>
            <a:r>
              <a:rPr lang="en-US" sz="2600" dirty="0" smtClean="0"/>
              <a:t>ustomers needs definition developed without customers;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no new products as a direct result;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huge capital expenditures.</a:t>
            </a:r>
            <a:endParaRPr lang="en-GB" sz="2600" dirty="0" smtClean="0"/>
          </a:p>
          <a:p>
            <a:pPr marL="0" indent="0">
              <a:lnSpc>
                <a:spcPct val="90000"/>
              </a:lnSpc>
              <a:buNone/>
            </a:pPr>
            <a:endParaRPr lang="en-GB" sz="1500" dirty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4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3200" dirty="0" smtClean="0"/>
              <a:t>Customer related innovations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684212" y="1894787"/>
            <a:ext cx="9484254" cy="42096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Often developed outside industry (petrochemicals by IG </a:t>
            </a:r>
            <a:r>
              <a:rPr lang="en-US" sz="2800" dirty="0" err="1" smtClean="0"/>
              <a:t>Farben</a:t>
            </a:r>
            <a:r>
              <a:rPr lang="en-US" sz="2800" dirty="0" smtClean="0"/>
              <a:t>, Dow, ICI)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Promoted by niche players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Not obviously linked to the refinery business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Relatively low volume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Possible if focus of R&amp;D is redirected from internal processes to customer needs</a:t>
            </a:r>
            <a:endParaRPr lang="en-GB" sz="2600" dirty="0" smtClean="0"/>
          </a:p>
          <a:p>
            <a:pPr marL="0" indent="0">
              <a:lnSpc>
                <a:spcPct val="90000"/>
              </a:lnSpc>
              <a:buNone/>
            </a:pPr>
            <a:endParaRPr lang="en-GB" sz="1500" dirty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3200" dirty="0" smtClean="0"/>
              <a:t>Overall View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/>
              <a:t>Refining as a mature business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Downstream as a poor cousin of upstream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Complexity of the refining business – joint product issue</a:t>
            </a: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Refining as an energy consumer</a:t>
            </a:r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0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3200" dirty="0" smtClean="0"/>
              <a:t>Unattractiveness of Customer related innovations for oil majors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684212" y="2344577"/>
            <a:ext cx="9484254" cy="420967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Low volumes: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even if margins per unit are high overall margins are low;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oil products are joint products – almost any change in one specification requires at least some alternations across the portfolio;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Cost of managing risk is very high since applications are made in businesses distant from Oil &amp; Gas: mechanical industries, pharmacy and food, packaging.</a:t>
            </a:r>
          </a:p>
          <a:p>
            <a:pPr lvl="1">
              <a:lnSpc>
                <a:spcPct val="90000"/>
              </a:lnSpc>
            </a:pPr>
            <a:endParaRPr lang="en-US" sz="26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1500" dirty="0" smtClean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Customer oriented innovation – </a:t>
            </a:r>
            <a:r>
              <a:rPr lang="en-US" sz="3200" dirty="0" err="1" smtClean="0"/>
              <a:t>vgo</a:t>
            </a:r>
            <a:r>
              <a:rPr lang="en-US" sz="3200" dirty="0" smtClean="0"/>
              <a:t> solvent extraction case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684212" y="1894787"/>
            <a:ext cx="9484254" cy="420967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Traditionally part of VGO has been converted into two external products: base oil Gr. I and waxes;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Starting from 90s base oil Gr. I has been gradually replaced by Gr II and Gr III base oils which are derived from hydrocracking residue;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Official reason: Gr II and III have many functional advantages over Gr. I (which is true, by the way)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Real reason: the only way to increase Diesel output, all other things equal, is to divert VGO from solvent extraction to hydrocracking – consequently Gr I has to disappear;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Proof: the other external products obtained from the solvent extraction are waxes – they in turn can not be obtained from hydrocracking – customers got informed: you will have less waxes and they will be more expensive. Any problem with that. Oh it’s your problem !!!</a:t>
            </a:r>
            <a:endParaRPr lang="pl-PL" sz="2600" dirty="0" smtClean="0"/>
          </a:p>
          <a:p>
            <a:pPr lvl="1">
              <a:lnSpc>
                <a:spcPct val="90000"/>
              </a:lnSpc>
            </a:pPr>
            <a:endParaRPr lang="en-US" sz="2600" dirty="0" smtClean="0"/>
          </a:p>
          <a:p>
            <a:pPr lvl="1">
              <a:lnSpc>
                <a:spcPct val="90000"/>
              </a:lnSpc>
            </a:pPr>
            <a:endParaRPr lang="en-GB" sz="2400" dirty="0" smtClean="0"/>
          </a:p>
          <a:p>
            <a:pPr marL="0" indent="0">
              <a:lnSpc>
                <a:spcPct val="90000"/>
              </a:lnSpc>
              <a:buNone/>
            </a:pPr>
            <a:endParaRPr lang="en-GB" sz="1500" dirty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9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Conclusions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R&amp;D in case of Oil Majors is a supplementary internally oriented activity – such is this business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Product innovations are not on the top of priority lists</a:t>
            </a:r>
            <a:endParaRPr lang="en-GB" sz="26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Majors are very good in networking and taking advantages of various alliances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NOCs have made heavy investments in R&amp;D – results remain to be seen</a:t>
            </a:r>
            <a:endParaRPr lang="en-GB" sz="2800" dirty="0" smtClean="0"/>
          </a:p>
          <a:p>
            <a:pPr marL="0" indent="0">
              <a:lnSpc>
                <a:spcPct val="90000"/>
              </a:lnSpc>
              <a:buNone/>
            </a:pPr>
            <a:endParaRPr lang="en-GB" sz="1500" dirty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5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3200" dirty="0" smtClean="0"/>
              <a:t>LPG, LNG, NLG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LNG – a logistic solution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LPG and CNG – leap forward transportation fuels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GTL (discussed separately) – bringing gas to refinery business</a:t>
            </a:r>
            <a:endParaRPr lang="en-GB" sz="2800" dirty="0" smtClean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3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3200" dirty="0" smtClean="0"/>
              <a:t>Key vocabulary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537562" y="5028313"/>
            <a:ext cx="9529464" cy="126489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CNG: Compressed Natural Gas used for transportation competing with LPG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NGL and LNG used as competing mode of movement</a:t>
            </a: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34</a:t>
            </a:fld>
            <a:endParaRPr lang="en-GB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78" y="1231187"/>
            <a:ext cx="9698350" cy="371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6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148" y="-55769"/>
            <a:ext cx="8534400" cy="15070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Abundant gas supply base in some distant places</a:t>
            </a:r>
            <a:endParaRPr lang="en-GB" sz="32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35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67" y="1850814"/>
            <a:ext cx="8509508" cy="372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6967" y="1332570"/>
            <a:ext cx="415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Volumes of gas flared in </a:t>
            </a:r>
            <a:r>
              <a:rPr lang="en-GB" b="1" dirty="0" err="1"/>
              <a:t>bcm</a:t>
            </a:r>
            <a:r>
              <a:rPr lang="en-GB" b="1" dirty="0"/>
              <a:t>, 2011</a:t>
            </a:r>
            <a:r>
              <a:rPr lang="en-GB" b="1" i="1" dirty="0" smtClean="0"/>
              <a:t>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97873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3200" dirty="0" smtClean="0"/>
              <a:t>LNG technology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684211" y="1233577"/>
            <a:ext cx="9484255" cy="487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/>
              <a:t>The first LNG plant was built in </a:t>
            </a:r>
            <a:r>
              <a:rPr lang="en-US" sz="3300" dirty="0" err="1"/>
              <a:t>Arzew</a:t>
            </a:r>
            <a:r>
              <a:rPr lang="en-US" sz="3300" dirty="0"/>
              <a:t>, Algeria in 1964 and had a capacity of 400 </a:t>
            </a:r>
            <a:r>
              <a:rPr lang="en-US" sz="3300" dirty="0" err="1"/>
              <a:t>kT</a:t>
            </a:r>
            <a:r>
              <a:rPr lang="en-US" sz="3300" dirty="0"/>
              <a:t> annually.</a:t>
            </a:r>
          </a:p>
          <a:p>
            <a:pPr>
              <a:lnSpc>
                <a:spcPct val="90000"/>
              </a:lnSpc>
            </a:pPr>
            <a:r>
              <a:rPr lang="en-US" sz="3300" dirty="0" smtClean="0"/>
              <a:t>The first shipment to Japan, opening East Asian market for LNG occurred in 1969.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Durr</a:t>
            </a:r>
            <a:r>
              <a:rPr lang="en-US" dirty="0"/>
              <a:t> Charles et al. </a:t>
            </a:r>
            <a:r>
              <a:rPr lang="en-US" i="1" dirty="0"/>
              <a:t>LNG </a:t>
            </a:r>
            <a:r>
              <a:rPr lang="en-US" i="1" dirty="0" smtClean="0"/>
              <a:t>technology for the commercially minded</a:t>
            </a:r>
            <a:r>
              <a:rPr lang="en-US" dirty="0" smtClean="0"/>
              <a:t>.  </a:t>
            </a:r>
            <a:r>
              <a:rPr lang="en-US" dirty="0" err="1" smtClean="0"/>
              <a:t>Gastech</a:t>
            </a:r>
            <a:r>
              <a:rPr lang="en-US" dirty="0" smtClean="0"/>
              <a:t> 2005.</a:t>
            </a: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9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3200" dirty="0" smtClean="0"/>
              <a:t>LNG technology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684211" y="1233577"/>
            <a:ext cx="9484255" cy="487089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300" dirty="0" smtClean="0"/>
              <a:t>LNG technology is based on </a:t>
            </a:r>
            <a:r>
              <a:rPr lang="en-US" sz="3300" dirty="0"/>
              <a:t>c</a:t>
            </a:r>
            <a:r>
              <a:rPr lang="en-US" sz="3300" dirty="0" smtClean="0"/>
              <a:t>hilling </a:t>
            </a:r>
            <a:r>
              <a:rPr lang="en-US" sz="3300" dirty="0"/>
              <a:t>natural gas down to -</a:t>
            </a:r>
            <a:r>
              <a:rPr lang="en-US" sz="3300" dirty="0" smtClean="0"/>
              <a:t>160 C what reduces </a:t>
            </a:r>
            <a:r>
              <a:rPr lang="en-US" sz="3300" dirty="0"/>
              <a:t>the volume by a factor of roughly 600. </a:t>
            </a:r>
            <a:r>
              <a:rPr lang="en-US" sz="3300" dirty="0" smtClean="0"/>
              <a:t>This volume </a:t>
            </a:r>
            <a:r>
              <a:rPr lang="en-US" sz="3300" dirty="0"/>
              <a:t>reduction </a:t>
            </a:r>
            <a:r>
              <a:rPr lang="en-US" sz="3300" dirty="0" smtClean="0"/>
              <a:t>forms </a:t>
            </a:r>
            <a:r>
              <a:rPr lang="en-US" sz="3300" dirty="0"/>
              <a:t>the </a:t>
            </a:r>
            <a:r>
              <a:rPr lang="en-US" sz="3300" dirty="0" smtClean="0"/>
              <a:t>key advantage </a:t>
            </a:r>
            <a:r>
              <a:rPr lang="en-US" sz="3300" dirty="0"/>
              <a:t>for transportation over long </a:t>
            </a:r>
            <a:r>
              <a:rPr lang="en-US" sz="3300" dirty="0" smtClean="0"/>
              <a:t>distances especially where marine transportation can be used (where pipelines in turn become more expensive).  </a:t>
            </a:r>
          </a:p>
          <a:p>
            <a:pPr>
              <a:lnSpc>
                <a:spcPct val="90000"/>
              </a:lnSpc>
            </a:pPr>
            <a:r>
              <a:rPr lang="en-US" sz="3300" dirty="0" smtClean="0"/>
              <a:t>However</a:t>
            </a:r>
            <a:r>
              <a:rPr lang="en-US" sz="3300" dirty="0"/>
              <a:t>, the </a:t>
            </a:r>
            <a:r>
              <a:rPr lang="en-US" sz="3300" dirty="0" smtClean="0"/>
              <a:t>low temperature creates a substantial disadvantage: </a:t>
            </a:r>
          </a:p>
          <a:p>
            <a:pPr lvl="1">
              <a:lnSpc>
                <a:spcPct val="90000"/>
              </a:lnSpc>
            </a:pPr>
            <a:r>
              <a:rPr lang="en-US" sz="3300" dirty="0" smtClean="0"/>
              <a:t>Firstly reducing </a:t>
            </a:r>
            <a:r>
              <a:rPr lang="en-US" sz="3300" dirty="0"/>
              <a:t>the temperature of the gas to -</a:t>
            </a:r>
            <a:r>
              <a:rPr lang="en-US" sz="3300" dirty="0" smtClean="0"/>
              <a:t>160 C requires energy. </a:t>
            </a:r>
            <a:r>
              <a:rPr lang="en-US" sz="3300" dirty="0"/>
              <a:t>Typically about 10% of the natural gas </a:t>
            </a:r>
            <a:r>
              <a:rPr lang="en-US" sz="3300" dirty="0" smtClean="0"/>
              <a:t>delivered to a LNG plant </a:t>
            </a:r>
            <a:r>
              <a:rPr lang="en-US" sz="3300" dirty="0"/>
              <a:t>must </a:t>
            </a:r>
            <a:r>
              <a:rPr lang="en-US" sz="3300" dirty="0" smtClean="0"/>
              <a:t>be burned </a:t>
            </a:r>
            <a:r>
              <a:rPr lang="en-US" sz="3300" dirty="0"/>
              <a:t>to provide the energy needed for </a:t>
            </a:r>
            <a:r>
              <a:rPr lang="en-US" sz="3300" dirty="0" smtClean="0"/>
              <a:t>cooling down. </a:t>
            </a:r>
          </a:p>
          <a:p>
            <a:pPr lvl="1">
              <a:lnSpc>
                <a:spcPct val="90000"/>
              </a:lnSpc>
            </a:pPr>
            <a:r>
              <a:rPr lang="en-US" sz="3300" dirty="0" smtClean="0"/>
              <a:t>Secondly </a:t>
            </a:r>
            <a:r>
              <a:rPr lang="en-US" sz="3300" dirty="0"/>
              <a:t>the refrigeration machinery is </a:t>
            </a:r>
            <a:r>
              <a:rPr lang="en-US" sz="3300" dirty="0" smtClean="0"/>
              <a:t>expensive as </a:t>
            </a:r>
            <a:r>
              <a:rPr lang="en-US" sz="3300" dirty="0"/>
              <a:t>low temperature </a:t>
            </a:r>
            <a:r>
              <a:rPr lang="en-US" sz="3300" dirty="0" smtClean="0"/>
              <a:t>of processing </a:t>
            </a:r>
            <a:r>
              <a:rPr lang="en-US" sz="3300" dirty="0"/>
              <a:t>requires special </a:t>
            </a:r>
            <a:r>
              <a:rPr lang="en-US" sz="3300" dirty="0" smtClean="0"/>
              <a:t>materials.</a:t>
            </a:r>
          </a:p>
          <a:p>
            <a:pPr lvl="1">
              <a:lnSpc>
                <a:spcPct val="90000"/>
              </a:lnSpc>
            </a:pPr>
            <a:r>
              <a:rPr lang="en-US" sz="3300" dirty="0" smtClean="0"/>
              <a:t>Thirdly LNG </a:t>
            </a:r>
            <a:r>
              <a:rPr lang="en-US" sz="3300" dirty="0"/>
              <a:t>must be stored in </a:t>
            </a:r>
            <a:r>
              <a:rPr lang="en-US" sz="3300" dirty="0" smtClean="0"/>
              <a:t>tanks made of aluminum</a:t>
            </a:r>
            <a:r>
              <a:rPr lang="en-US" sz="3300" dirty="0"/>
              <a:t>, stainless </a:t>
            </a:r>
            <a:r>
              <a:rPr lang="en-US" sz="3300" dirty="0" smtClean="0"/>
              <a:t>and high </a:t>
            </a:r>
            <a:r>
              <a:rPr lang="en-US" sz="3300" dirty="0"/>
              <a:t>nickel steel, or other more </a:t>
            </a:r>
            <a:r>
              <a:rPr lang="en-US" sz="3300" dirty="0" smtClean="0"/>
              <a:t>expensive specialized materials. In case of natural gas pipelines </a:t>
            </a:r>
            <a:r>
              <a:rPr lang="en-US" sz="3300" dirty="0"/>
              <a:t>operating at ambient temperature can </a:t>
            </a:r>
            <a:r>
              <a:rPr lang="en-US" sz="3300" dirty="0" smtClean="0"/>
              <a:t>be made </a:t>
            </a:r>
            <a:r>
              <a:rPr lang="en-US" sz="3300" dirty="0"/>
              <a:t>of carbon </a:t>
            </a:r>
            <a:r>
              <a:rPr lang="en-US" sz="3300" dirty="0" smtClean="0"/>
              <a:t>steel materials</a:t>
            </a:r>
            <a:r>
              <a:rPr lang="en-US" sz="33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3300" dirty="0" err="1" smtClean="0"/>
              <a:t>Durr</a:t>
            </a:r>
            <a:r>
              <a:rPr lang="en-US" sz="3300" dirty="0" smtClean="0"/>
              <a:t> </a:t>
            </a:r>
            <a:r>
              <a:rPr lang="en-US" sz="3300" dirty="0"/>
              <a:t>Charles et al. </a:t>
            </a:r>
            <a:r>
              <a:rPr lang="en-US" sz="3300" i="1" dirty="0"/>
              <a:t>LNG </a:t>
            </a:r>
            <a:r>
              <a:rPr lang="en-US" sz="3300" i="1" dirty="0" smtClean="0"/>
              <a:t>technology for the commercially minded</a:t>
            </a:r>
            <a:r>
              <a:rPr lang="en-US" sz="3300" dirty="0" smtClean="0"/>
              <a:t>.  </a:t>
            </a:r>
            <a:r>
              <a:rPr lang="en-US" sz="3300" dirty="0" err="1" smtClean="0"/>
              <a:t>Gastech</a:t>
            </a:r>
            <a:r>
              <a:rPr lang="en-US" sz="3300" dirty="0" smtClean="0"/>
              <a:t> 2005.</a:t>
            </a: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0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3200" dirty="0" smtClean="0"/>
              <a:t>LNG Market Globalization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684211" y="1233577"/>
            <a:ext cx="9484255" cy="487089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en-US" sz="3300" dirty="0"/>
              <a:t>The globalization of natural gas is </a:t>
            </a:r>
            <a:r>
              <a:rPr lang="en-US" sz="3300" dirty="0" smtClean="0"/>
              <a:t>leading </a:t>
            </a:r>
            <a:r>
              <a:rPr lang="en-US" sz="3300" dirty="0"/>
              <a:t>to product specification problems related to “gas interchangeability.”</a:t>
            </a:r>
          </a:p>
          <a:p>
            <a:pPr>
              <a:lnSpc>
                <a:spcPct val="90000"/>
              </a:lnSpc>
            </a:pPr>
            <a:r>
              <a:rPr lang="en-US" sz="3300" dirty="0" smtClean="0"/>
              <a:t>Traditionally </a:t>
            </a:r>
            <a:r>
              <a:rPr lang="en-US" sz="3300" dirty="0"/>
              <a:t>gas </a:t>
            </a:r>
            <a:r>
              <a:rPr lang="en-US" sz="3300" dirty="0" smtClean="0"/>
              <a:t>was </a:t>
            </a:r>
            <a:r>
              <a:rPr lang="en-US" sz="3300" dirty="0"/>
              <a:t>produced for a local market </a:t>
            </a:r>
            <a:r>
              <a:rPr lang="en-US" sz="3300" dirty="0" smtClean="0"/>
              <a:t>to meet its respective specifications resulting from equipment </a:t>
            </a:r>
            <a:r>
              <a:rPr lang="en-US" sz="3300" dirty="0"/>
              <a:t>and appliances designed for that local specification. </a:t>
            </a:r>
          </a:p>
          <a:p>
            <a:pPr>
              <a:lnSpc>
                <a:spcPct val="90000"/>
              </a:lnSpc>
            </a:pPr>
            <a:r>
              <a:rPr lang="en-US" sz="3300" dirty="0" smtClean="0"/>
              <a:t>The key LNG markets: </a:t>
            </a:r>
            <a:r>
              <a:rPr lang="en-US" sz="3300" dirty="0"/>
              <a:t>European, Pacific Rim, UK and </a:t>
            </a:r>
            <a:r>
              <a:rPr lang="en-US" sz="3300" dirty="0" smtClean="0"/>
              <a:t>US are characterized by </a:t>
            </a:r>
            <a:r>
              <a:rPr lang="en-US" sz="3300" dirty="0"/>
              <a:t>wide </a:t>
            </a:r>
            <a:r>
              <a:rPr lang="en-US" sz="3300" dirty="0" smtClean="0"/>
              <a:t>differences in </a:t>
            </a:r>
            <a:r>
              <a:rPr lang="en-US" sz="3300" dirty="0"/>
              <a:t>the </a:t>
            </a:r>
            <a:r>
              <a:rPr lang="en-US" sz="3300" dirty="0" smtClean="0"/>
              <a:t>specifications. This invoking interchangeability problem.</a:t>
            </a:r>
            <a:endParaRPr lang="en-US" sz="3300" dirty="0"/>
          </a:p>
          <a:p>
            <a:pPr>
              <a:lnSpc>
                <a:spcPct val="90000"/>
              </a:lnSpc>
            </a:pPr>
            <a:r>
              <a:rPr lang="en-US" sz="3300" dirty="0" smtClean="0"/>
              <a:t>Typically the </a:t>
            </a:r>
            <a:r>
              <a:rPr lang="en-US" sz="3300" dirty="0"/>
              <a:t>gas </a:t>
            </a:r>
            <a:r>
              <a:rPr lang="en-US" sz="3300" dirty="0" smtClean="0"/>
              <a:t>can come </a:t>
            </a:r>
            <a:r>
              <a:rPr lang="en-US" sz="3300" dirty="0"/>
              <a:t>from two sources: associated </a:t>
            </a:r>
            <a:r>
              <a:rPr lang="en-US" sz="3300" dirty="0" smtClean="0"/>
              <a:t>with oil and </a:t>
            </a:r>
            <a:r>
              <a:rPr lang="en-US" sz="3300" dirty="0"/>
              <a:t>non-associated. </a:t>
            </a:r>
            <a:r>
              <a:rPr lang="en-US" sz="3300" dirty="0" smtClean="0"/>
              <a:t>Associated </a:t>
            </a:r>
            <a:r>
              <a:rPr lang="en-US" sz="3300" dirty="0"/>
              <a:t>gas has a high concentration of heavy components and must </a:t>
            </a:r>
            <a:r>
              <a:rPr lang="en-US" sz="3300" dirty="0" smtClean="0"/>
              <a:t>have propane </a:t>
            </a:r>
            <a:r>
              <a:rPr lang="en-US" sz="3300" dirty="0"/>
              <a:t>and butane (also known as liquid petroleum gas, LPG</a:t>
            </a:r>
            <a:r>
              <a:rPr lang="en-US" sz="3300" dirty="0" smtClean="0"/>
              <a:t>). At some point gas has to be conditioned to final customers’ </a:t>
            </a:r>
            <a:r>
              <a:rPr lang="en-US" sz="3300" dirty="0"/>
              <a:t>specifications. Although gas interchangeability is important from gas marketing and technology perspectives, the cost of </a:t>
            </a:r>
            <a:r>
              <a:rPr lang="en-US" sz="3300" dirty="0" smtClean="0"/>
              <a:t>providing interchangeability </a:t>
            </a:r>
            <a:r>
              <a:rPr lang="en-US" sz="3300" dirty="0"/>
              <a:t>is relatively </a:t>
            </a:r>
            <a:r>
              <a:rPr lang="en-US" sz="3300" dirty="0" smtClean="0"/>
              <a:t>low.</a:t>
            </a:r>
          </a:p>
          <a:p>
            <a:pPr>
              <a:lnSpc>
                <a:spcPct val="90000"/>
              </a:lnSpc>
            </a:pPr>
            <a:r>
              <a:rPr lang="en-US" sz="3300" dirty="0" smtClean="0"/>
              <a:t>It looks like </a:t>
            </a:r>
            <a:r>
              <a:rPr lang="en-US" sz="3300" dirty="0"/>
              <a:t>the industry is heading in a direction of conditioning the gas at the receiving end. This provides </a:t>
            </a:r>
            <a:r>
              <a:rPr lang="en-US" sz="3300" dirty="0" smtClean="0"/>
              <a:t>the receiving </a:t>
            </a:r>
            <a:r>
              <a:rPr lang="en-US" sz="3300" dirty="0"/>
              <a:t>terminal with </a:t>
            </a:r>
            <a:r>
              <a:rPr lang="en-US" sz="3300" dirty="0" smtClean="0"/>
              <a:t>flexibility on supply side. </a:t>
            </a:r>
            <a:r>
              <a:rPr lang="en-US" sz="3300" dirty="0" err="1" smtClean="0"/>
              <a:t>Durr</a:t>
            </a:r>
            <a:r>
              <a:rPr lang="en-US" sz="3300" dirty="0" smtClean="0"/>
              <a:t> </a:t>
            </a:r>
            <a:r>
              <a:rPr lang="en-US" sz="3300" dirty="0"/>
              <a:t>Charles et al. </a:t>
            </a:r>
            <a:r>
              <a:rPr lang="en-US" sz="3300" i="1" dirty="0"/>
              <a:t>LNG </a:t>
            </a:r>
            <a:r>
              <a:rPr lang="en-US" sz="3300" i="1" dirty="0" smtClean="0"/>
              <a:t>technology for the commercially minded</a:t>
            </a:r>
            <a:r>
              <a:rPr lang="en-US" sz="3300" dirty="0" smtClean="0"/>
              <a:t>.  </a:t>
            </a:r>
            <a:r>
              <a:rPr lang="en-US" sz="3300" dirty="0" err="1" smtClean="0"/>
              <a:t>Gastech</a:t>
            </a:r>
            <a:r>
              <a:rPr lang="en-US" sz="3300" dirty="0" smtClean="0"/>
              <a:t> 2005.</a:t>
            </a:r>
          </a:p>
          <a:p>
            <a:pPr>
              <a:lnSpc>
                <a:spcPct val="90000"/>
              </a:lnSpc>
            </a:pPr>
            <a:r>
              <a:rPr lang="en-US" sz="3300" dirty="0" smtClean="0"/>
              <a:t>The most fundamental obstacle for LNG growth is the high transportation costs. EIA estimates that liquefaction and forwarding costs from US Gulf Coast to Japan surpass 8 USD/</a:t>
            </a:r>
            <a:r>
              <a:rPr lang="en-US" sz="3300" dirty="0" err="1" smtClean="0"/>
              <a:t>MMBtu</a:t>
            </a:r>
            <a:r>
              <a:rPr lang="en-US" sz="3300" dirty="0" smtClean="0"/>
              <a:t> thus being twice more than purchasing cost at point of origin Houser, loc. 2454).</a:t>
            </a: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48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39</a:t>
            </a:fld>
            <a:endParaRPr lang="en-GB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263018"/>
              </p:ext>
            </p:extLst>
          </p:nvPr>
        </p:nvGraphicFramePr>
        <p:xfrm>
          <a:off x="783997" y="1915294"/>
          <a:ext cx="4837911" cy="3829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482237"/>
              </p:ext>
            </p:extLst>
          </p:nvPr>
        </p:nvGraphicFramePr>
        <p:xfrm>
          <a:off x="5106838" y="1923691"/>
          <a:ext cx="4209690" cy="382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LNG trade globally</a:t>
            </a:r>
            <a:endParaRPr lang="en-GB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53683" y="1322401"/>
            <a:ext cx="1033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LNG trade in </a:t>
            </a:r>
            <a:r>
              <a:rPr lang="en-GB" dirty="0" err="1" smtClean="0"/>
              <a:t>bcm</a:t>
            </a:r>
            <a:r>
              <a:rPr lang="en-GB" dirty="0" smtClean="0"/>
              <a:t> equivalent below accounts for less than 10 % of natural gas consumption</a:t>
            </a:r>
            <a:endParaRPr lang="en-GB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53683" y="5817696"/>
            <a:ext cx="9002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It has been estimated that a LPG terminal with all infrastructure and tankers for </a:t>
            </a:r>
          </a:p>
          <a:p>
            <a:r>
              <a:rPr lang="en-GB" dirty="0" smtClean="0"/>
              <a:t>8,4 </a:t>
            </a:r>
            <a:r>
              <a:rPr lang="en-GB" dirty="0" err="1" smtClean="0"/>
              <a:t>bcm</a:t>
            </a:r>
            <a:r>
              <a:rPr lang="en-GB" dirty="0" smtClean="0"/>
              <a:t>/year would cost 4 </a:t>
            </a:r>
            <a:r>
              <a:rPr lang="en-GB" dirty="0" err="1" smtClean="0"/>
              <a:t>bn</a:t>
            </a:r>
            <a:r>
              <a:rPr lang="en-GB" dirty="0" smtClean="0"/>
              <a:t> USD. </a:t>
            </a:r>
            <a:r>
              <a:rPr lang="en-GB" sz="1400" i="1" dirty="0" smtClean="0"/>
              <a:t>(</a:t>
            </a:r>
            <a:r>
              <a:rPr lang="en-GB" sz="1400" i="1" dirty="0" err="1" smtClean="0"/>
              <a:t>Kandiyoti</a:t>
            </a:r>
            <a:r>
              <a:rPr lang="en-GB" sz="1400" i="1" dirty="0" smtClean="0"/>
              <a:t>, p. 15)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21266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Falling demand for oil based products 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4</a:t>
            </a:fld>
            <a:endParaRPr lang="en-GB"/>
          </a:p>
        </p:txBody>
      </p:sp>
      <p:sp>
        <p:nvSpPr>
          <p:cNvPr id="9" name="Prostokąt 8"/>
          <p:cNvSpPr/>
          <p:nvPr/>
        </p:nvSpPr>
        <p:spPr>
          <a:xfrm>
            <a:off x="9291062" y="1507067"/>
            <a:ext cx="2562049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i="1" dirty="0" smtClean="0"/>
              <a:t>Steve Cooper, „Crude Oil in Europe: Production, Trade and Refining </a:t>
            </a:r>
            <a:r>
              <a:rPr lang="en-GB" sz="1400" i="1" dirty="0" err="1" smtClean="0"/>
              <a:t>Outllok</a:t>
            </a:r>
            <a:r>
              <a:rPr lang="en-GB" sz="1400" i="1" dirty="0"/>
              <a:t>”, </a:t>
            </a:r>
            <a:r>
              <a:rPr lang="en-GB" sz="1400" i="1" dirty="0" err="1"/>
              <a:t>WoodMckenzie</a:t>
            </a:r>
            <a:r>
              <a:rPr lang="en-GB" sz="1400" i="1" dirty="0" smtClean="0"/>
              <a:t>, London, 2013</a:t>
            </a:r>
            <a:r>
              <a:rPr lang="en-GB" sz="1400" i="1" dirty="0"/>
              <a:t>, </a:t>
            </a:r>
            <a:r>
              <a:rPr lang="en-GB" sz="1400" i="1" dirty="0" smtClean="0"/>
              <a:t>p. 14</a:t>
            </a:r>
            <a:r>
              <a:rPr lang="en-GB" i="1" dirty="0" smtClean="0"/>
              <a:t>.</a:t>
            </a:r>
            <a:endParaRPr lang="en-GB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61" y="1355694"/>
            <a:ext cx="8338501" cy="5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2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of the us LNG plants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2" y="1507067"/>
            <a:ext cx="9484255" cy="4445002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40</a:t>
            </a:fld>
            <a:endParaRPr lang="en-GB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14" y="1774294"/>
            <a:ext cx="9173848" cy="451386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0489721" y="1345721"/>
            <a:ext cx="1595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Magnalia</a:t>
            </a:r>
            <a:r>
              <a:rPr lang="en-GB" dirty="0" smtClean="0"/>
              <a:t> </a:t>
            </a:r>
          </a:p>
          <a:p>
            <a:r>
              <a:rPr lang="en-GB" dirty="0" smtClean="0"/>
              <a:t>project </a:t>
            </a:r>
          </a:p>
          <a:p>
            <a:r>
              <a:rPr lang="en-GB" dirty="0" smtClean="0"/>
              <a:t>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93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LNG capacity in Europe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41</a:t>
            </a:fld>
            <a:endParaRPr lang="en-GB"/>
          </a:p>
        </p:txBody>
      </p:sp>
      <p:graphicFrame>
        <p:nvGraphicFramePr>
          <p:cNvPr id="7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69510"/>
              </p:ext>
            </p:extLst>
          </p:nvPr>
        </p:nvGraphicFramePr>
        <p:xfrm>
          <a:off x="1448686" y="1215736"/>
          <a:ext cx="8349941" cy="5247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10489721" y="1345721"/>
            <a:ext cx="105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Source </a:t>
            </a:r>
          </a:p>
          <a:p>
            <a:r>
              <a:rPr lang="en-GB" dirty="0" smtClean="0"/>
              <a:t>GLE 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80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Klaipeda LNG Project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42</a:t>
            </a:fld>
            <a:endParaRPr lang="en-GB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90" y="1684767"/>
            <a:ext cx="8023801" cy="44197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9081655" y="1684767"/>
            <a:ext cx="31678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Designed for 4bcm annual</a:t>
            </a:r>
          </a:p>
          <a:p>
            <a:r>
              <a:rPr lang="en-GB" dirty="0" smtClean="0"/>
              <a:t>capacity to meet 100 % of</a:t>
            </a:r>
          </a:p>
          <a:p>
            <a:r>
              <a:rPr lang="en-GB" dirty="0" smtClean="0"/>
              <a:t>Lithuanian demand.</a:t>
            </a:r>
          </a:p>
          <a:p>
            <a:r>
              <a:rPr lang="en-GB" dirty="0" smtClean="0"/>
              <a:t>FSRU may function also as </a:t>
            </a:r>
          </a:p>
          <a:p>
            <a:r>
              <a:rPr lang="en-GB" dirty="0" smtClean="0"/>
              <a:t>LNG carrier.</a:t>
            </a:r>
          </a:p>
          <a:p>
            <a:r>
              <a:rPr lang="en-GB" dirty="0" smtClean="0"/>
              <a:t>Opened in Dec. 2014</a:t>
            </a:r>
          </a:p>
          <a:p>
            <a:r>
              <a:rPr lang="en-GB" dirty="0" smtClean="0"/>
              <a:t>Created </a:t>
            </a:r>
            <a:r>
              <a:rPr lang="en-GB" smtClean="0"/>
              <a:t>by politics.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97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3200" dirty="0" smtClean="0"/>
              <a:t>LPG on crossroads of crude and gas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LPG </a:t>
            </a:r>
            <a:r>
              <a:rPr lang="en-US" sz="2800" dirty="0"/>
              <a:t>is derived either </a:t>
            </a:r>
            <a:r>
              <a:rPr lang="en-US" sz="2800" dirty="0" smtClean="0"/>
              <a:t>from </a:t>
            </a:r>
            <a:r>
              <a:rPr lang="en-US" sz="2800" dirty="0"/>
              <a:t>crude-oil refining or from </a:t>
            </a:r>
            <a:r>
              <a:rPr lang="en-US" sz="2800" dirty="0" smtClean="0"/>
              <a:t>natural-gas </a:t>
            </a:r>
            <a:r>
              <a:rPr lang="en-US" sz="2800" dirty="0"/>
              <a:t>production. At present, </a:t>
            </a:r>
            <a:r>
              <a:rPr lang="en-US" sz="2800" dirty="0" smtClean="0"/>
              <a:t>more than </a:t>
            </a:r>
            <a:r>
              <a:rPr lang="en-US" sz="2800" dirty="0"/>
              <a:t>60% of global </a:t>
            </a:r>
            <a:r>
              <a:rPr lang="en-US" sz="2800" dirty="0" smtClean="0"/>
              <a:t>LPG </a:t>
            </a:r>
            <a:r>
              <a:rPr lang="en-US" sz="2800" dirty="0"/>
              <a:t>comes from natural gas processing </a:t>
            </a:r>
            <a:r>
              <a:rPr lang="en-US" sz="2800" dirty="0" smtClean="0"/>
              <a:t>plants.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LPG </a:t>
            </a:r>
            <a:r>
              <a:rPr lang="en-US" sz="2800" dirty="0"/>
              <a:t>is generally refrigerated for large-scale bulk storage and seaborne transportation as a liquid, but </a:t>
            </a:r>
            <a:r>
              <a:rPr lang="en-US" sz="2800" dirty="0" smtClean="0"/>
              <a:t>it is </a:t>
            </a:r>
            <a:r>
              <a:rPr lang="en-US" sz="2800" dirty="0"/>
              <a:t>transported and stored locally in </a:t>
            </a:r>
            <a:r>
              <a:rPr lang="en-US" sz="2800" dirty="0" smtClean="0"/>
              <a:t>pressurized </a:t>
            </a:r>
            <a:r>
              <a:rPr lang="en-US" sz="2800" dirty="0"/>
              <a:t>tanks or bottles (cylinders</a:t>
            </a:r>
            <a:r>
              <a:rPr lang="en-US" sz="2800" dirty="0" smtClean="0"/>
              <a:t>) (WLPGA 2014).</a:t>
            </a: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6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3200" dirty="0" smtClean="0"/>
              <a:t>LPG direct gasoline competitor?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Has </a:t>
            </a:r>
            <a:r>
              <a:rPr lang="en-US" sz="2800" dirty="0"/>
              <a:t>more than 1,000 applications: </a:t>
            </a:r>
            <a:r>
              <a:rPr lang="en-US" sz="2800" dirty="0" smtClean="0"/>
              <a:t>apart from transportation</a:t>
            </a:r>
            <a:r>
              <a:rPr lang="en-US" sz="2800" dirty="0"/>
              <a:t>, it is used </a:t>
            </a:r>
            <a:r>
              <a:rPr lang="en-US" sz="2800" dirty="0" smtClean="0"/>
              <a:t>in </a:t>
            </a:r>
            <a:r>
              <a:rPr lang="en-US" sz="2800" dirty="0"/>
              <a:t>commercial business, industry, </a:t>
            </a:r>
            <a:r>
              <a:rPr lang="en-US" sz="2800" dirty="0" smtClean="0"/>
              <a:t>farming as well as for domestic </a:t>
            </a:r>
            <a:r>
              <a:rPr lang="en-US" sz="2800" dirty="0"/>
              <a:t>heating and </a:t>
            </a:r>
            <a:r>
              <a:rPr lang="en-US" sz="2800" dirty="0" smtClean="0"/>
              <a:t>cooking. 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By far the biggest consumer is chemical industry with 40 million </a:t>
            </a:r>
            <a:r>
              <a:rPr lang="en-US" sz="2800" dirty="0" err="1" smtClean="0"/>
              <a:t>tonnes</a:t>
            </a:r>
            <a:r>
              <a:rPr lang="en-US" sz="2800" dirty="0" smtClean="0"/>
              <a:t> per year in US and Saudi Arabia.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Personal vehicles </a:t>
            </a:r>
            <a:r>
              <a:rPr lang="en-US" sz="2800" dirty="0"/>
              <a:t>is </a:t>
            </a:r>
            <a:r>
              <a:rPr lang="en-US" sz="2800" dirty="0" smtClean="0"/>
              <a:t>the best known and one </a:t>
            </a:r>
            <a:r>
              <a:rPr lang="en-US" sz="2800" dirty="0"/>
              <a:t>of the fastest growing sectors, representing almost 9% and 22.87 million </a:t>
            </a:r>
            <a:r>
              <a:rPr lang="en-US" sz="2800" dirty="0" err="1"/>
              <a:t>tonnes</a:t>
            </a:r>
            <a:r>
              <a:rPr lang="en-US" sz="2800" dirty="0"/>
              <a:t> of </a:t>
            </a:r>
            <a:r>
              <a:rPr lang="en-US" sz="2800" dirty="0" smtClean="0"/>
              <a:t>global </a:t>
            </a:r>
            <a:r>
              <a:rPr lang="en-US" sz="2800" dirty="0"/>
              <a:t>LPG consumption worldwide (</a:t>
            </a:r>
            <a:r>
              <a:rPr lang="en-US" sz="2800" dirty="0" smtClean="0"/>
              <a:t>2010). (WLPGA, 2014)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10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3200" dirty="0" smtClean="0"/>
              <a:t>LPG global market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/>
              <a:t>Total LPG production was 280 million tonnes and only 1/3 of that was traded internationally.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Asia-Pacific, North America and Middle East count as both producers and consumers with the former being net importer while the latter two running surpluses.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Shale gas revolution will impact LPG.</a:t>
            </a:r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2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3200" dirty="0" smtClean="0"/>
              <a:t>GTL technology</a:t>
            </a:r>
            <a:endParaRPr lang="en-GB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Historical </a:t>
            </a:r>
            <a:r>
              <a:rPr lang="en-US" sz="2800" dirty="0"/>
              <a:t>background of crude oil substitutes based on </a:t>
            </a:r>
            <a:r>
              <a:rPr lang="en-US" sz="2800" dirty="0" smtClean="0"/>
              <a:t>gases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Description </a:t>
            </a:r>
            <a:r>
              <a:rPr lang="en-US" sz="2800" dirty="0"/>
              <a:t>and key products of GTL </a:t>
            </a:r>
            <a:r>
              <a:rPr lang="en-US" sz="2800" dirty="0" smtClean="0"/>
              <a:t>technology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Competitive </a:t>
            </a:r>
            <a:r>
              <a:rPr lang="en-US" sz="2800" dirty="0"/>
              <a:t>position of natural gas as feedstock for refinery </a:t>
            </a:r>
            <a:r>
              <a:rPr lang="en-US" sz="2800" dirty="0" smtClean="0"/>
              <a:t>business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Conclusions </a:t>
            </a:r>
            <a:r>
              <a:rPr lang="en-US" sz="2800" dirty="0"/>
              <a:t>– Will gas substitute crude oil as a primary refining feedstock?</a:t>
            </a:r>
            <a:endParaRPr lang="en-GB" sz="2800" dirty="0" smtClean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7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l-PL" sz="3200" dirty="0" smtClean="0"/>
              <a:t>Fisher - </a:t>
            </a:r>
            <a:r>
              <a:rPr lang="pl-PL" sz="3200" dirty="0" err="1" smtClean="0"/>
              <a:t>Tropsch</a:t>
            </a:r>
            <a:endParaRPr lang="en-US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l-PL" sz="2800" dirty="0" smtClean="0"/>
              <a:t>T</a:t>
            </a:r>
            <a:r>
              <a:rPr lang="en-US" sz="2800" dirty="0" smtClean="0"/>
              <a:t>wo </a:t>
            </a:r>
            <a:r>
              <a:rPr lang="en-US" sz="2800" dirty="0"/>
              <a:t>German engineers Fisher and </a:t>
            </a:r>
            <a:r>
              <a:rPr lang="en-US" sz="2800" dirty="0" err="1"/>
              <a:t>Tropsch</a:t>
            </a:r>
            <a:r>
              <a:rPr lang="en-US" sz="2800" dirty="0"/>
              <a:t> </a:t>
            </a:r>
            <a:r>
              <a:rPr lang="en-US" sz="2800" dirty="0" smtClean="0"/>
              <a:t>successfully </a:t>
            </a:r>
            <a:r>
              <a:rPr lang="en-US" sz="2800" dirty="0"/>
              <a:t>developed and patented the  process based on a collection of chemical reactions that converts a mixture of carbon monoxide and hydrogen into liquid </a:t>
            </a:r>
            <a:r>
              <a:rPr lang="en-US" sz="2800" dirty="0" smtClean="0"/>
              <a:t>hydrocarbons </a:t>
            </a:r>
            <a:r>
              <a:rPr lang="en-US" sz="2800" dirty="0"/>
              <a:t>in </a:t>
            </a:r>
            <a:r>
              <a:rPr lang="en-US" sz="2800" dirty="0" smtClean="0"/>
              <a:t>1925</a:t>
            </a:r>
            <a:r>
              <a:rPr lang="pl-PL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process was </a:t>
            </a:r>
            <a:r>
              <a:rPr lang="en-US" sz="2800" dirty="0" smtClean="0"/>
              <a:t>due </a:t>
            </a:r>
            <a:r>
              <a:rPr lang="en-US" sz="2800" dirty="0"/>
              <a:t>to German military needs during the II World War </a:t>
            </a:r>
            <a:r>
              <a:rPr lang="pl-PL" sz="2800" dirty="0" smtClean="0"/>
              <a:t>. </a:t>
            </a:r>
            <a:r>
              <a:rPr lang="en-US" sz="2800" dirty="0" smtClean="0"/>
              <a:t>The </a:t>
            </a:r>
            <a:r>
              <a:rPr lang="en-US" sz="2800" dirty="0"/>
              <a:t>first plants began operation in 1938, followed by eight other to reach maximum capacity of  570,000 </a:t>
            </a:r>
            <a:r>
              <a:rPr lang="en-US" sz="2800" dirty="0" smtClean="0"/>
              <a:t>t</a:t>
            </a:r>
            <a:r>
              <a:rPr lang="pl-PL" sz="2800" dirty="0" smtClean="0"/>
              <a:t>h</a:t>
            </a:r>
            <a:r>
              <a:rPr lang="en-US" sz="2800" dirty="0" smtClean="0"/>
              <a:t>. </a:t>
            </a:r>
            <a:r>
              <a:rPr lang="en-US" sz="2800" dirty="0"/>
              <a:t>Mg year of oil products equivalent, meeting up to 15% of total German needs. </a:t>
            </a:r>
            <a:endParaRPr lang="pl-PL" sz="2800" dirty="0" smtClean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l-PL" sz="3200" dirty="0" smtClean="0"/>
              <a:t>1945 -2010 Period</a:t>
            </a:r>
            <a:endParaRPr lang="en-US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684211" y="1268083"/>
            <a:ext cx="9484255" cy="48363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After the II World War Fisher – </a:t>
            </a:r>
            <a:r>
              <a:rPr lang="en-US" sz="2800" dirty="0" err="1"/>
              <a:t>Tropsch</a:t>
            </a:r>
            <a:r>
              <a:rPr lang="en-US" sz="2800" dirty="0"/>
              <a:t> synthesis attracted an enormous amount of research and development effort to such extend that a special web-side named www.fischer-topsch.org was created with an aim to collect a comprehensive bibliography of literature, including books, journal articles, conference presentations and government reports as well as related patents. 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The popularity of German achievements among academics for a long time had not been matched by their practical application. </a:t>
            </a:r>
            <a:endParaRPr lang="pl-PL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only country expressing a real interest in a development of Fischer </a:t>
            </a:r>
            <a:r>
              <a:rPr lang="en-US" sz="2800" dirty="0" err="1"/>
              <a:t>Tropsch</a:t>
            </a:r>
            <a:r>
              <a:rPr lang="en-US" sz="2800" dirty="0"/>
              <a:t> technology was Republic of South Africa (RSA) – a country boycotted widely due to its apartheid policy, having extensive coal resources and virtually no oil fields – therefore constituting ideal premises for the technology development.  The company in charge for the effort to redevelop Fischer –</a:t>
            </a:r>
            <a:r>
              <a:rPr lang="en-US" sz="2800" dirty="0" err="1"/>
              <a:t>Tropsch</a:t>
            </a:r>
            <a:r>
              <a:rPr lang="en-US" sz="2800" dirty="0"/>
              <a:t> technology was Sasol whose first commercial plant was opened in 1952 in Sasolburg,  40 miles south of Johannesburg. </a:t>
            </a:r>
            <a:endParaRPr lang="pl-PL" sz="2800" dirty="0" smtClean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61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l-PL" sz="3200" dirty="0" smtClean="0"/>
              <a:t>GTL REINVENTED</a:t>
            </a:r>
            <a:endParaRPr lang="en-US" sz="32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684211" y="4536831"/>
            <a:ext cx="9484255" cy="156763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Three plants in the United States—in Lake Charles, Louisiana; </a:t>
            </a:r>
            <a:r>
              <a:rPr lang="en-US" sz="2800" dirty="0" err="1"/>
              <a:t>Karns</a:t>
            </a:r>
            <a:r>
              <a:rPr lang="en-US" sz="2800" dirty="0"/>
              <a:t> City, Pennsylvania; and Ashtabula, Ohio—are proposed. Of these, only the Lake Charles facility is a large-scale GTL plant. 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49</a:t>
            </a:fld>
            <a:endParaRPr lang="en-GB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813464"/>
              </p:ext>
            </p:extLst>
          </p:nvPr>
        </p:nvGraphicFramePr>
        <p:xfrm>
          <a:off x="852853" y="1667669"/>
          <a:ext cx="10058400" cy="2869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1680"/>
                <a:gridCol w="2011680"/>
                <a:gridCol w="2011680"/>
                <a:gridCol w="2011680"/>
                <a:gridCol w="2011680"/>
              </a:tblGrid>
              <a:tr h="637592"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Operator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Location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Commencing year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Nameplate capacity (bbl/d)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Construction costs</a:t>
                      </a:r>
                      <a:endParaRPr lang="pl-PL" sz="1100">
                        <a:effectLst/>
                      </a:endParaRPr>
                    </a:p>
                    <a:p>
                      <a:pPr algn="ctr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(USD 1 000 K)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796"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Shell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Bintulu/Malasya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1993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12,000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1,500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796"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Sasol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Sasolburg/RSA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1994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5,600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n/a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796"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Shell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Bintulu/Malasya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2006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2,700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n/a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796"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Sasol/Chevron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Oryx/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2006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34,000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1,500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796"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Shell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Pearl/ Qatar</a:t>
                      </a:r>
                      <a:endParaRPr lang="pl-P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2011</a:t>
                      </a:r>
                      <a:endParaRPr lang="pl-P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140,000</a:t>
                      </a:r>
                      <a:endParaRPr lang="pl-P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20,000</a:t>
                      </a:r>
                      <a:endParaRPr lang="pl-P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318796"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Chevron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Escravos/Nigeria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34,000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10,000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796">
                <a:tc gridSpan="5">
                  <a:txBody>
                    <a:bodyPr/>
                    <a:lstStyle/>
                    <a:p>
                      <a:pPr algn="just" hangingPunct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>
                          <a:effectLst/>
                        </a:rPr>
                        <a:t>Source: Based on (EIA 2013, p. 9)</a:t>
                      </a:r>
                      <a:endParaRPr lang="pl-PL" sz="11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12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European demand side – cutting on edges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5</a:t>
            </a:fld>
            <a:endParaRPr lang="en-GB"/>
          </a:p>
        </p:txBody>
      </p:sp>
      <p:sp>
        <p:nvSpPr>
          <p:cNvPr id="9" name="Prostokąt 8"/>
          <p:cNvSpPr/>
          <p:nvPr/>
        </p:nvSpPr>
        <p:spPr>
          <a:xfrm>
            <a:off x="9492039" y="1572673"/>
            <a:ext cx="2562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i="1" dirty="0" smtClean="0"/>
              <a:t>„Oil refining EU in 2020, with perspectives to 2030”,  </a:t>
            </a:r>
            <a:r>
              <a:rPr lang="en-US" sz="1400" i="1" dirty="0" err="1" smtClean="0"/>
              <a:t>Concawe</a:t>
            </a:r>
            <a:r>
              <a:rPr lang="en-US" sz="1400" i="1" dirty="0" smtClean="0"/>
              <a:t> Report 1</a:t>
            </a:r>
            <a:r>
              <a:rPr lang="en-GB" sz="1400" i="1" dirty="0"/>
              <a:t>/</a:t>
            </a:r>
            <a:r>
              <a:rPr lang="en-GB" sz="1400" i="1" dirty="0" smtClean="0"/>
              <a:t>2013</a:t>
            </a:r>
            <a:r>
              <a:rPr lang="en-GB" sz="1400" i="1" dirty="0"/>
              <a:t>, </a:t>
            </a:r>
            <a:r>
              <a:rPr lang="en-GB" sz="1400" i="1" dirty="0" smtClean="0"/>
              <a:t>p. 21</a:t>
            </a:r>
            <a:r>
              <a:rPr lang="en-GB" i="1" dirty="0" smtClean="0"/>
              <a:t>.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2" y="1659465"/>
            <a:ext cx="8727208" cy="444500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1774294"/>
            <a:ext cx="8606437" cy="438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GTL </a:t>
            </a:r>
            <a:r>
              <a:rPr lang="pl-PL" dirty="0" err="1" smtClean="0"/>
              <a:t>value</a:t>
            </a:r>
            <a:r>
              <a:rPr lang="pl-PL" dirty="0" smtClean="0"/>
              <a:t> </a:t>
            </a:r>
            <a:r>
              <a:rPr lang="pl-PL" dirty="0" err="1" smtClean="0"/>
              <a:t>chain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50</a:t>
            </a:fld>
            <a:endParaRPr lang="en-GB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97" y="1572795"/>
            <a:ext cx="8632015" cy="473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GTL R&amp;D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and development trends have to address the following challenges </a:t>
            </a:r>
            <a:r>
              <a:rPr lang="en-US" dirty="0" smtClean="0"/>
              <a:t>: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 smtClean="0"/>
              <a:t>capital </a:t>
            </a:r>
            <a:r>
              <a:rPr lang="en-US" dirty="0"/>
              <a:t>cost reduction as, even by energy and refinery standards Fischer – </a:t>
            </a:r>
            <a:r>
              <a:rPr lang="en-US" dirty="0" err="1"/>
              <a:t>Tropsch</a:t>
            </a:r>
            <a:r>
              <a:rPr lang="en-US" dirty="0"/>
              <a:t> is a very capital intensive technology;</a:t>
            </a:r>
          </a:p>
          <a:p>
            <a:pPr lvl="1"/>
            <a:r>
              <a:rPr lang="en-US" dirty="0" smtClean="0"/>
              <a:t>expanding </a:t>
            </a:r>
            <a:r>
              <a:rPr lang="en-US" dirty="0"/>
              <a:t>feedstock base through development of efficient least-cost gasification technologies for biomass, coal etc.;</a:t>
            </a:r>
          </a:p>
          <a:p>
            <a:pPr lvl="1"/>
            <a:r>
              <a:rPr lang="en-US" dirty="0" smtClean="0"/>
              <a:t>improving </a:t>
            </a:r>
            <a:r>
              <a:rPr lang="en-US" dirty="0"/>
              <a:t>selectivity and catalyst lifetime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GTL is still a nascent technology with potential for improvements</a:t>
            </a:r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21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GTL R&amp;D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and development trends have to address the following challenges </a:t>
            </a:r>
            <a:r>
              <a:rPr lang="en-US" dirty="0" smtClean="0"/>
              <a:t>: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 smtClean="0"/>
              <a:t>capital </a:t>
            </a:r>
            <a:r>
              <a:rPr lang="en-US" dirty="0"/>
              <a:t>cost reduction as, even by energy and refinery standards Fischer – </a:t>
            </a:r>
            <a:r>
              <a:rPr lang="en-US" dirty="0" err="1"/>
              <a:t>Tropsch</a:t>
            </a:r>
            <a:r>
              <a:rPr lang="en-US" dirty="0"/>
              <a:t> is a very capital intensive technology;</a:t>
            </a:r>
          </a:p>
          <a:p>
            <a:pPr lvl="1"/>
            <a:r>
              <a:rPr lang="en-US" dirty="0" smtClean="0"/>
              <a:t>expanding </a:t>
            </a:r>
            <a:r>
              <a:rPr lang="en-US" dirty="0"/>
              <a:t>feedstock base through development of efficient least-cost gasification technologies for biomass, coal etc.;</a:t>
            </a:r>
          </a:p>
          <a:p>
            <a:pPr lvl="1"/>
            <a:r>
              <a:rPr lang="en-US" dirty="0" smtClean="0"/>
              <a:t>improving </a:t>
            </a:r>
            <a:r>
              <a:rPr lang="en-US" dirty="0"/>
              <a:t>selectivity and catalyst lifetime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GTL is still a nascent technology with potential for improvements</a:t>
            </a:r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16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GTL product slate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53</a:t>
            </a:fld>
            <a:endParaRPr lang="en-GB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42253"/>
              </p:ext>
            </p:extLst>
          </p:nvPr>
        </p:nvGraphicFramePr>
        <p:xfrm>
          <a:off x="898728" y="1507067"/>
          <a:ext cx="8573075" cy="3710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1259457" y="5684808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GTL exchanges 2 300 </a:t>
            </a:r>
            <a:r>
              <a:rPr lang="en-US" dirty="0" err="1" smtClean="0"/>
              <a:t>kT</a:t>
            </a:r>
            <a:r>
              <a:rPr lang="en-US" dirty="0" smtClean="0"/>
              <a:t> generic fuel for 1 500 </a:t>
            </a:r>
            <a:r>
              <a:rPr lang="en-US" dirty="0" err="1" smtClean="0"/>
              <a:t>kT</a:t>
            </a:r>
            <a:r>
              <a:rPr lang="en-US" dirty="0" smtClean="0"/>
              <a:t> Group III base oils and </a:t>
            </a:r>
          </a:p>
          <a:p>
            <a:r>
              <a:rPr lang="en-US" dirty="0" smtClean="0"/>
              <a:t>additional 800 </a:t>
            </a:r>
            <a:r>
              <a:rPr lang="en-US" dirty="0" err="1" smtClean="0"/>
              <a:t>kT</a:t>
            </a:r>
            <a:r>
              <a:rPr lang="en-US" dirty="0" smtClean="0"/>
              <a:t> </a:t>
            </a:r>
            <a:r>
              <a:rPr lang="en-US" dirty="0" err="1" smtClean="0"/>
              <a:t>naphta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9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Pearl Value </a:t>
            </a:r>
            <a:r>
              <a:rPr lang="en-US" dirty="0" smtClean="0"/>
              <a:t>drivers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in total premium over the crude equivalent value (own estimates, k USD)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54</a:t>
            </a:fld>
            <a:endParaRPr lang="en-GB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844363"/>
              </p:ext>
            </p:extLst>
          </p:nvPr>
        </p:nvGraphicFramePr>
        <p:xfrm>
          <a:off x="684210" y="2186796"/>
          <a:ext cx="8534401" cy="3908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91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Pearl’s misfortunes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Cheap crude oil.</a:t>
            </a:r>
          </a:p>
          <a:p>
            <a:r>
              <a:rPr lang="en-US" dirty="0" smtClean="0"/>
              <a:t>Cheap Group III base oils.</a:t>
            </a:r>
          </a:p>
          <a:p>
            <a:r>
              <a:rPr lang="en-US" dirty="0" smtClean="0"/>
              <a:t>Attractive LNG.</a:t>
            </a:r>
          </a:p>
          <a:p>
            <a:r>
              <a:rPr lang="en-US" dirty="0" smtClean="0"/>
              <a:t>Capital overspendings.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 given for ever but second and third seem to be structural.</a:t>
            </a:r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2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Pearl </a:t>
            </a:r>
            <a:r>
              <a:rPr lang="en-US" dirty="0" smtClean="0"/>
              <a:t>economics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economic factor based on own estimates (k USD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Most probably for 2008 real </a:t>
            </a:r>
            <a:r>
              <a:rPr lang="en-US" dirty="0" err="1" smtClean="0"/>
              <a:t>Quatar</a:t>
            </a:r>
            <a:r>
              <a:rPr lang="en-US" dirty="0" smtClean="0"/>
              <a:t> prices were much below quotations adopted but from 2012 data are much more reliable 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56</a:t>
            </a:fld>
            <a:endParaRPr lang="en-GB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063772"/>
              </p:ext>
            </p:extLst>
          </p:nvPr>
        </p:nvGraphicFramePr>
        <p:xfrm>
          <a:off x="684210" y="2303253"/>
          <a:ext cx="8425283" cy="380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59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GTL </a:t>
            </a:r>
            <a:r>
              <a:rPr lang="en-US" dirty="0" smtClean="0"/>
              <a:t>alternative options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Mini plants:</a:t>
            </a:r>
          </a:p>
          <a:p>
            <a:pPr lvl="1"/>
            <a:r>
              <a:rPr lang="en-US" dirty="0"/>
              <a:t>The University of Oxford came with a very active catalyst capable to work only with small quantities. In a similar environment the Pacific North West Laboratory in the USA invented a new type of chemical reactor. These two inventions seem to offer a clear advantage of small scale GTL installation oriented towards diesel productions. </a:t>
            </a:r>
            <a:endParaRPr lang="en-US" dirty="0" smtClean="0"/>
          </a:p>
          <a:p>
            <a:pPr lvl="1"/>
            <a:r>
              <a:rPr lang="en-US" dirty="0" smtClean="0"/>
              <a:t>Claims </a:t>
            </a:r>
            <a:r>
              <a:rPr lang="en-US" dirty="0"/>
              <a:t>are made that the cost of such product can be as low as 70 % of traditionally obtained diesel </a:t>
            </a:r>
          </a:p>
          <a:p>
            <a:endParaRPr lang="en-US" dirty="0"/>
          </a:p>
          <a:p>
            <a:r>
              <a:rPr lang="en-US" dirty="0" smtClean="0"/>
              <a:t>Units built into existing refineries. Synergies:</a:t>
            </a:r>
          </a:p>
          <a:p>
            <a:pPr lvl="1"/>
            <a:r>
              <a:rPr lang="en-US" dirty="0"/>
              <a:t>the potential availability of CO2,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use of a hydrocracker for </a:t>
            </a:r>
            <a:r>
              <a:rPr lang="en-US" dirty="0" smtClean="0"/>
              <a:t>upgrading (with potential of up to 75 % reduction in investment expenditures),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availability of existing utilities, </a:t>
            </a:r>
            <a:r>
              <a:rPr lang="en-US" dirty="0" err="1"/>
              <a:t>offsites</a:t>
            </a:r>
            <a:r>
              <a:rPr lang="en-US" dirty="0"/>
              <a:t> and </a:t>
            </a:r>
            <a:r>
              <a:rPr lang="en-US" dirty="0" smtClean="0"/>
              <a:t>services. </a:t>
            </a:r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48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scale GTL natural gas based plants still under question mark. </a:t>
            </a:r>
          </a:p>
          <a:p>
            <a:r>
              <a:rPr lang="en-US" dirty="0" smtClean="0"/>
              <a:t>Crude-gas spread a key factor determining GTL future.</a:t>
            </a:r>
          </a:p>
          <a:p>
            <a:r>
              <a:rPr lang="en-US" dirty="0" smtClean="0"/>
              <a:t>GTL, as a nascent technology, still has potential for (revolutionary) improvements.</a:t>
            </a:r>
          </a:p>
          <a:p>
            <a:r>
              <a:rPr lang="en-US" dirty="0" smtClean="0"/>
              <a:t>Three paths for GTL development are clear:</a:t>
            </a:r>
          </a:p>
          <a:p>
            <a:pPr lvl="1"/>
            <a:r>
              <a:rPr lang="en-US" dirty="0" smtClean="0"/>
              <a:t>Bio based GTL.</a:t>
            </a:r>
          </a:p>
          <a:p>
            <a:pPr lvl="1"/>
            <a:r>
              <a:rPr lang="en-US" dirty="0" smtClean="0"/>
              <a:t>Micro GTL.</a:t>
            </a:r>
          </a:p>
          <a:p>
            <a:pPr lvl="1"/>
            <a:r>
              <a:rPr lang="en-US" dirty="0" smtClean="0"/>
              <a:t>Refineries built-in GTL installations.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2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European demand side – gasoline to diesel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6</a:t>
            </a:fld>
            <a:endParaRPr lang="en-GB"/>
          </a:p>
        </p:txBody>
      </p:sp>
      <p:sp>
        <p:nvSpPr>
          <p:cNvPr id="9" name="Prostokąt 8"/>
          <p:cNvSpPr/>
          <p:nvPr/>
        </p:nvSpPr>
        <p:spPr>
          <a:xfrm>
            <a:off x="9492039" y="1572673"/>
            <a:ext cx="2562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i="1" dirty="0" smtClean="0"/>
              <a:t>„Oil refining EU in 2020, with perspectives to 2030”,  </a:t>
            </a:r>
            <a:r>
              <a:rPr lang="en-US" sz="1400" i="1" dirty="0" err="1" smtClean="0"/>
              <a:t>Concawe</a:t>
            </a:r>
            <a:r>
              <a:rPr lang="en-US" sz="1400" i="1" dirty="0" smtClean="0"/>
              <a:t> Report 1</a:t>
            </a:r>
            <a:r>
              <a:rPr lang="en-GB" sz="1400" i="1" dirty="0"/>
              <a:t>/</a:t>
            </a:r>
            <a:r>
              <a:rPr lang="en-GB" sz="1400" i="1" dirty="0" smtClean="0"/>
              <a:t>2013</a:t>
            </a:r>
            <a:r>
              <a:rPr lang="en-GB" sz="1400" i="1" dirty="0"/>
              <a:t>, </a:t>
            </a:r>
            <a:r>
              <a:rPr lang="en-GB" sz="1400" i="1" dirty="0" smtClean="0"/>
              <a:t>p. 19</a:t>
            </a:r>
            <a:r>
              <a:rPr lang="en-GB" i="1" dirty="0" smtClean="0"/>
              <a:t>.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2" y="1659465"/>
            <a:ext cx="8727208" cy="444500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1659464"/>
            <a:ext cx="8727208" cy="451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European demand side – gasoline to diesel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7</a:t>
            </a:fld>
            <a:endParaRPr lang="en-GB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537" y="1572674"/>
            <a:ext cx="3575139" cy="4445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477" y="1572673"/>
            <a:ext cx="4692769" cy="4445001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9492039" y="1572673"/>
            <a:ext cx="2562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i="1" dirty="0" smtClean="0"/>
              <a:t>„The evolution of oil refining in Europe”,  </a:t>
            </a:r>
            <a:r>
              <a:rPr lang="en-US" sz="1400" i="1" dirty="0" err="1" smtClean="0"/>
              <a:t>Concawe</a:t>
            </a:r>
            <a:r>
              <a:rPr lang="en-US" sz="1400" i="1" dirty="0" smtClean="0"/>
              <a:t> Review, vol. 22/1</a:t>
            </a:r>
            <a:r>
              <a:rPr lang="en-GB" sz="1400" i="1" dirty="0" smtClean="0"/>
              <a:t>, 2013</a:t>
            </a:r>
            <a:r>
              <a:rPr lang="en-GB" sz="1400" i="1" dirty="0"/>
              <a:t>, </a:t>
            </a:r>
            <a:r>
              <a:rPr lang="en-GB" sz="1400" i="1" dirty="0" smtClean="0"/>
              <a:t>p. 32</a:t>
            </a:r>
            <a:r>
              <a:rPr lang="en-GB" i="1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8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European demand side – Fuel Quality 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8</a:t>
            </a:fld>
            <a:endParaRPr lang="en-GB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62" y="1507067"/>
            <a:ext cx="8318328" cy="4747909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9291062" y="1507067"/>
            <a:ext cx="2562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i="1" dirty="0" smtClean="0"/>
              <a:t>„The evolution of oil refining in Europe”,  </a:t>
            </a:r>
            <a:r>
              <a:rPr lang="en-US" sz="1400" i="1" dirty="0" err="1" smtClean="0"/>
              <a:t>Concawe</a:t>
            </a:r>
            <a:r>
              <a:rPr lang="en-US" sz="1400" i="1" dirty="0" smtClean="0"/>
              <a:t> Review, vol. 22/1</a:t>
            </a:r>
            <a:r>
              <a:rPr lang="en-GB" sz="1400" i="1" dirty="0" smtClean="0"/>
              <a:t>, 2013</a:t>
            </a:r>
            <a:r>
              <a:rPr lang="en-GB" sz="1400" i="1" dirty="0"/>
              <a:t>, </a:t>
            </a:r>
            <a:r>
              <a:rPr lang="en-GB" sz="1400" i="1" dirty="0" smtClean="0"/>
              <a:t>p. 33</a:t>
            </a:r>
            <a:r>
              <a:rPr lang="en-GB" i="1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0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crude supply around </a:t>
            </a:r>
            <a:r>
              <a:rPr lang="en-US" dirty="0" err="1" smtClean="0"/>
              <a:t>europe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 Uberman for the MBA Class, 24th of April, 2015</a:t>
            </a:r>
            <a:endParaRPr lang="en-GB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C91A-6B68-45F7-87D5-C3FCE9885159}" type="slidenum">
              <a:rPr lang="en-GB" smtClean="0"/>
              <a:t>9</a:t>
            </a:fld>
            <a:endParaRPr lang="en-GB"/>
          </a:p>
        </p:txBody>
      </p:sp>
      <p:sp>
        <p:nvSpPr>
          <p:cNvPr id="9" name="Prostokąt 8"/>
          <p:cNvSpPr/>
          <p:nvPr/>
        </p:nvSpPr>
        <p:spPr>
          <a:xfrm>
            <a:off x="9291062" y="1507067"/>
            <a:ext cx="2562049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i="1" dirty="0" smtClean="0"/>
              <a:t>Steve Cooper, „Crude Oil in Europe: Production, Trade and Refining </a:t>
            </a:r>
            <a:r>
              <a:rPr lang="en-GB" sz="1400" i="1" dirty="0" err="1" smtClean="0"/>
              <a:t>Outllok</a:t>
            </a:r>
            <a:r>
              <a:rPr lang="en-GB" sz="1400" i="1" dirty="0"/>
              <a:t>”, </a:t>
            </a:r>
            <a:r>
              <a:rPr lang="en-GB" sz="1400" i="1" dirty="0" err="1"/>
              <a:t>WoodMckenzie</a:t>
            </a:r>
            <a:r>
              <a:rPr lang="en-GB" sz="1400" i="1" dirty="0" smtClean="0"/>
              <a:t>, London, 2013</a:t>
            </a:r>
            <a:r>
              <a:rPr lang="en-GB" sz="1400" i="1" dirty="0"/>
              <a:t>, </a:t>
            </a:r>
            <a:r>
              <a:rPr lang="en-GB" sz="1400" i="1" dirty="0" smtClean="0"/>
              <a:t>p. 12</a:t>
            </a:r>
            <a:r>
              <a:rPr lang="en-GB" i="1" dirty="0" smtClean="0"/>
              <a:t>.</a:t>
            </a:r>
            <a:endParaRPr lang="en-GB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98" y="1343027"/>
            <a:ext cx="8540563" cy="500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2340</TotalTime>
  <Words>3765</Words>
  <Application>Microsoft Office PowerPoint</Application>
  <PresentationFormat>Panoramiczny</PresentationFormat>
  <Paragraphs>470</Paragraphs>
  <Slides>58</Slides>
  <Notes>34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58</vt:i4>
      </vt:variant>
    </vt:vector>
  </HeadingPairs>
  <TitlesOfParts>
    <vt:vector size="63" baseType="lpstr">
      <vt:lpstr>Calibri</vt:lpstr>
      <vt:lpstr>Century Gothic</vt:lpstr>
      <vt:lpstr>Times New Roman</vt:lpstr>
      <vt:lpstr>Wingdings 3</vt:lpstr>
      <vt:lpstr>Wycinek</vt:lpstr>
      <vt:lpstr>Postgraduate studies –  Oil Business during the gas revolution</vt:lpstr>
      <vt:lpstr>Agenda</vt:lpstr>
      <vt:lpstr>Overall View</vt:lpstr>
      <vt:lpstr>Falling demand for oil based products </vt:lpstr>
      <vt:lpstr>Evolution of the European demand side – cutting on edges</vt:lpstr>
      <vt:lpstr>Evolution of the European demand side – gasoline to diesel</vt:lpstr>
      <vt:lpstr>Evolution of the European demand side – gasoline to diesel</vt:lpstr>
      <vt:lpstr>Evolution of the European demand side – Fuel Quality </vt:lpstr>
      <vt:lpstr>Evolution of the crude supply around europe </vt:lpstr>
      <vt:lpstr>the European refineries – evolution of capacity</vt:lpstr>
      <vt:lpstr>refineries as energy consumers</vt:lpstr>
      <vt:lpstr>Natural gas as a key external energy source for refineries</vt:lpstr>
      <vt:lpstr>Conclusions</vt:lpstr>
      <vt:lpstr>Oil business converted into “O&amp;G”</vt:lpstr>
      <vt:lpstr>Attractiveness of Natural gas vs Crude Oil</vt:lpstr>
      <vt:lpstr>Expansion of oil business into gas</vt:lpstr>
      <vt:lpstr>Logistic is the key issue</vt:lpstr>
      <vt:lpstr>Oil &amp; Gas majors</vt:lpstr>
      <vt:lpstr>Gas takeovers surpassing oil takeovers</vt:lpstr>
      <vt:lpstr>Dynamics of technology shifts</vt:lpstr>
      <vt:lpstr>At first glance oil is a very simple business (…)</vt:lpstr>
      <vt:lpstr>(…) But more deeper insight reviles some complexity (…)</vt:lpstr>
      <vt:lpstr>(…) Continuing down to that level</vt:lpstr>
      <vt:lpstr>R&amp;D expenditures of Oil &amp; Gas industry </vt:lpstr>
      <vt:lpstr>UPSTREAM Innovation</vt:lpstr>
      <vt:lpstr>Breakthrough downstream innovations: Hydrocracking</vt:lpstr>
      <vt:lpstr>Breakthrough downstream innovations: GTL</vt:lpstr>
      <vt:lpstr>Breakthrough downstream innovations: summary</vt:lpstr>
      <vt:lpstr>Customer related innovations</vt:lpstr>
      <vt:lpstr>Unattractiveness of Customer related innovations for oil majors</vt:lpstr>
      <vt:lpstr>Customer oriented innovation – vgo solvent extraction case</vt:lpstr>
      <vt:lpstr>Conclusions</vt:lpstr>
      <vt:lpstr>LPG, LNG, NLG</vt:lpstr>
      <vt:lpstr>Key vocabulary</vt:lpstr>
      <vt:lpstr>Abundant gas supply base in some distant places</vt:lpstr>
      <vt:lpstr>LNG technology</vt:lpstr>
      <vt:lpstr>LNG technology</vt:lpstr>
      <vt:lpstr>LNG Market Globalization</vt:lpstr>
      <vt:lpstr>LNG trade globally</vt:lpstr>
      <vt:lpstr>Status of the us LNG plants</vt:lpstr>
      <vt:lpstr>LNG capacity in Europe</vt:lpstr>
      <vt:lpstr>Klaipeda LNG Project</vt:lpstr>
      <vt:lpstr>LPG on crossroads of crude and gas</vt:lpstr>
      <vt:lpstr>LPG direct gasoline competitor?</vt:lpstr>
      <vt:lpstr>LPG global market</vt:lpstr>
      <vt:lpstr>GTL technology</vt:lpstr>
      <vt:lpstr>Fisher - Tropsch</vt:lpstr>
      <vt:lpstr>1945 -2010 Period</vt:lpstr>
      <vt:lpstr>GTL REINVENTED</vt:lpstr>
      <vt:lpstr>GTL value chain</vt:lpstr>
      <vt:lpstr>GTL R&amp;D</vt:lpstr>
      <vt:lpstr>GTL R&amp;D</vt:lpstr>
      <vt:lpstr>GTL product slate</vt:lpstr>
      <vt:lpstr>Pearl Value drivers</vt:lpstr>
      <vt:lpstr>Pearl’s misfortunes</vt:lpstr>
      <vt:lpstr>Pearl economics</vt:lpstr>
      <vt:lpstr>GTL alternative options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Robert Uberman</dc:creator>
  <cp:lastModifiedBy>Robert Uberman</cp:lastModifiedBy>
  <cp:revision>137</cp:revision>
  <dcterms:created xsi:type="dcterms:W3CDTF">2014-03-02T15:20:06Z</dcterms:created>
  <dcterms:modified xsi:type="dcterms:W3CDTF">2015-04-20T20:43:06Z</dcterms:modified>
</cp:coreProperties>
</file>