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7" r:id="rId3"/>
    <p:sldId id="281" r:id="rId4"/>
    <p:sldId id="283" r:id="rId5"/>
    <p:sldId id="288" r:id="rId6"/>
    <p:sldId id="289" r:id="rId7"/>
    <p:sldId id="279" r:id="rId8"/>
    <p:sldId id="280" r:id="rId9"/>
    <p:sldId id="282" r:id="rId10"/>
    <p:sldId id="278" r:id="rId11"/>
    <p:sldId id="284" r:id="rId12"/>
    <p:sldId id="285" r:id="rId13"/>
    <p:sldId id="286" r:id="rId14"/>
    <p:sldId id="290" r:id="rId15"/>
    <p:sldId id="291" r:id="rId16"/>
    <p:sldId id="287" r:id="rId17"/>
    <p:sldId id="273" r:id="rId18"/>
    <p:sldId id="276" r:id="rId19"/>
    <p:sldId id="292" r:id="rId20"/>
    <p:sldId id="293" r:id="rId21"/>
    <p:sldId id="294" r:id="rId22"/>
    <p:sldId id="300" r:id="rId23"/>
    <p:sldId id="274" r:id="rId24"/>
    <p:sldId id="295" r:id="rId25"/>
    <p:sldId id="296" r:id="rId26"/>
    <p:sldId id="297" r:id="rId27"/>
    <p:sldId id="298" r:id="rId28"/>
    <p:sldId id="299" r:id="rId29"/>
    <p:sldId id="301" r:id="rId30"/>
    <p:sldId id="302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30"/>
    </p:cViewPr>
  </p:sorter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obert-Private\Robert-Education\Frycz\Erasmus\RijekaWyjazd\OilandGasRandDExpendit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Arkusz1!$B$2:$C$21</c:f>
              <c:strCache>
                <c:ptCount val="20"/>
                <c:pt idx="0">
                  <c:v>PetroChina</c:v>
                </c:pt>
                <c:pt idx="1">
                  <c:v>Petroleo Brasiliero</c:v>
                </c:pt>
                <c:pt idx="2">
                  <c:v>Royal Dutch Shell</c:v>
                </c:pt>
                <c:pt idx="3">
                  <c:v>Schlumberger</c:v>
                </c:pt>
                <c:pt idx="4">
                  <c:v>Exxon Mobil</c:v>
                </c:pt>
                <c:pt idx="5">
                  <c:v>Total</c:v>
                </c:pt>
                <c:pt idx="6">
                  <c:v>Gazprom</c:v>
                </c:pt>
                <c:pt idx="7">
                  <c:v>China Petroleum &amp; Chemicals</c:v>
                </c:pt>
                <c:pt idx="8">
                  <c:v>BP</c:v>
                </c:pt>
                <c:pt idx="9">
                  <c:v>Chevron</c:v>
                </c:pt>
                <c:pt idx="10">
                  <c:v>Halliburton</c:v>
                </c:pt>
                <c:pt idx="11">
                  <c:v>Statoil</c:v>
                </c:pt>
                <c:pt idx="12">
                  <c:v>JX</c:v>
                </c:pt>
                <c:pt idx="13">
                  <c:v>Baker Hughes</c:v>
                </c:pt>
                <c:pt idx="14">
                  <c:v>ConocoPhillips</c:v>
                </c:pt>
                <c:pt idx="15">
                  <c:v>Rosneft</c:v>
                </c:pt>
                <c:pt idx="16">
                  <c:v>ENI</c:v>
                </c:pt>
                <c:pt idx="17">
                  <c:v>Weatherford International</c:v>
                </c:pt>
                <c:pt idx="18">
                  <c:v>Petroleos de Venezuela</c:v>
                </c:pt>
                <c:pt idx="19">
                  <c:v>Idemitsu Kosan</c:v>
                </c:pt>
              </c:strCache>
            </c:strRef>
          </c:cat>
          <c:val>
            <c:numRef>
              <c:f>Arkusz1!$D$2:$D$21</c:f>
              <c:numCache>
                <c:formatCode>General</c:formatCode>
                <c:ptCount val="20"/>
                <c:pt idx="0">
                  <c:v>1622</c:v>
                </c:pt>
                <c:pt idx="1">
                  <c:v>1149.5999999999999</c:v>
                </c:pt>
                <c:pt idx="2">
                  <c:v>869.5</c:v>
                </c:pt>
                <c:pt idx="3">
                  <c:v>829.3</c:v>
                </c:pt>
                <c:pt idx="4">
                  <c:v>806.9</c:v>
                </c:pt>
                <c:pt idx="5">
                  <c:v>776</c:v>
                </c:pt>
                <c:pt idx="6">
                  <c:v>643</c:v>
                </c:pt>
                <c:pt idx="7">
                  <c:v>596.4</c:v>
                </c:pt>
                <c:pt idx="8">
                  <c:v>491.5</c:v>
                </c:pt>
                <c:pt idx="9">
                  <c:v>484.6</c:v>
                </c:pt>
                <c:pt idx="10">
                  <c:v>309.89999999999998</c:v>
                </c:pt>
                <c:pt idx="11">
                  <c:v>283.39999999999998</c:v>
                </c:pt>
                <c:pt idx="12">
                  <c:v>259.60000000000002</c:v>
                </c:pt>
                <c:pt idx="13">
                  <c:v>250.4</c:v>
                </c:pt>
                <c:pt idx="14">
                  <c:v>206.4</c:v>
                </c:pt>
                <c:pt idx="15">
                  <c:v>205.2</c:v>
                </c:pt>
                <c:pt idx="16">
                  <c:v>191</c:v>
                </c:pt>
                <c:pt idx="17">
                  <c:v>189.4</c:v>
                </c:pt>
                <c:pt idx="18">
                  <c:v>175.4</c:v>
                </c:pt>
                <c:pt idx="19">
                  <c:v>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5612960"/>
        <c:axId val="235614920"/>
      </c:barChart>
      <c:catAx>
        <c:axId val="23561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614920"/>
        <c:crosses val="autoZero"/>
        <c:auto val="1"/>
        <c:lblAlgn val="ctr"/>
        <c:lblOffset val="100"/>
        <c:noMultiLvlLbl val="0"/>
      </c:catAx>
      <c:valAx>
        <c:axId val="235614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mln EUR - 2012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61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D439-9F3F-46FF-932C-28C0F7A035C9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6DF61-70E0-4267-AD1D-3B00BFD03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7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59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131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76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24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53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0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30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115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26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10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3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55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4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43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8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85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499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0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Robert Uberman for the Prof. Nela Vlahinić- Dizdarević’s Class, 4th of April,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9600" y="5974292"/>
            <a:ext cx="1142245" cy="669925"/>
          </a:xfrm>
        </p:spPr>
        <p:txBody>
          <a:bodyPr/>
          <a:lstStyle/>
          <a:p>
            <a:fld id="{A624C91A-6B68-45F7-87D5-C3FCE988515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9599" y="4862386"/>
            <a:ext cx="1142246" cy="104748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31" y="5625043"/>
            <a:ext cx="842698" cy="10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4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659465"/>
            <a:ext cx="9484255" cy="4445002"/>
          </a:xfrm>
        </p:spPr>
        <p:txBody>
          <a:bodyPr anchor="ctr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371694"/>
            <a:ext cx="7543800" cy="365125"/>
          </a:xfrm>
        </p:spPr>
        <p:txBody>
          <a:bodyPr/>
          <a:lstStyle/>
          <a:p>
            <a:r>
              <a:rPr lang="en-US" dirty="0" smtClean="0"/>
              <a:t>Robert Uberman</a:t>
            </a:r>
            <a:r>
              <a:rPr lang="pl-PL" dirty="0" smtClean="0"/>
              <a:t> </a:t>
            </a:r>
            <a:r>
              <a:rPr lang="en-US" dirty="0" smtClean="0"/>
              <a:t>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</a:t>
            </a:r>
            <a:r>
              <a:rPr lang="pl-PL" dirty="0" smtClean="0"/>
              <a:t>, </a:t>
            </a:r>
            <a:r>
              <a:rPr lang="en-US" dirty="0" smtClean="0"/>
              <a:t>4th of April, 2014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755" y="6094942"/>
            <a:ext cx="1142245" cy="669925"/>
          </a:xfrm>
        </p:spPr>
        <p:txBody>
          <a:bodyPr/>
          <a:lstStyle/>
          <a:p>
            <a:fld id="{A624C91A-6B68-45F7-87D5-C3FCE988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9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Robert Uberman</a:t>
            </a:r>
            <a:r>
              <a:rPr lang="pl-PL" dirty="0" smtClean="0"/>
              <a:t> </a:t>
            </a:r>
            <a:r>
              <a:rPr lang="en-US" dirty="0" smtClean="0"/>
              <a:t>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</a:t>
            </a:r>
            <a:r>
              <a:rPr lang="pl-PL" dirty="0" smtClean="0"/>
              <a:t>, </a:t>
            </a:r>
            <a:r>
              <a:rPr lang="en-US" dirty="0" smtClean="0"/>
              <a:t>4th of April, 2014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44841" y="6019799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 b="1" i="0">
                <a:solidFill>
                  <a:srgbClr val="C00000"/>
                </a:solidFill>
                <a:effectLst/>
                <a:latin typeface="+mn-lt"/>
              </a:defRPr>
            </a:lvl1pPr>
          </a:lstStyle>
          <a:p>
            <a:fld id="{A624C91A-6B68-45F7-87D5-C3FCE988515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44840" y="4876800"/>
            <a:ext cx="1142246" cy="104748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199" y="5647266"/>
            <a:ext cx="842698" cy="10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91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Postgraduate studies – </a:t>
            </a:r>
            <a:br>
              <a:rPr lang="en-GB" dirty="0" smtClean="0"/>
            </a:br>
            <a:r>
              <a:rPr lang="en-GB" dirty="0" smtClean="0"/>
              <a:t>European Refinery Business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Uberman</a:t>
            </a:r>
          </a:p>
          <a:p>
            <a:r>
              <a:rPr lang="en-US" dirty="0" smtClean="0"/>
              <a:t>for the Prof. </a:t>
            </a:r>
            <a:r>
              <a:rPr lang="pl-PL" dirty="0"/>
              <a:t>Nela</a:t>
            </a:r>
            <a:r>
              <a:rPr lang="en-US" dirty="0"/>
              <a:t> </a:t>
            </a:r>
            <a:r>
              <a:rPr lang="en-US" dirty="0" err="1"/>
              <a:t>Vlahinić</a:t>
            </a:r>
            <a:r>
              <a:rPr lang="en-US" dirty="0"/>
              <a:t>- </a:t>
            </a:r>
            <a:r>
              <a:rPr lang="en-US" dirty="0" err="1"/>
              <a:t>Dizdarević’s</a:t>
            </a:r>
            <a:r>
              <a:rPr lang="en-US" dirty="0"/>
              <a:t> </a:t>
            </a:r>
            <a:r>
              <a:rPr lang="en-US" dirty="0" smtClean="0"/>
              <a:t>Class</a:t>
            </a:r>
          </a:p>
          <a:p>
            <a:r>
              <a:rPr lang="pl-PL" dirty="0" smtClean="0"/>
              <a:t>4</a:t>
            </a:r>
            <a:r>
              <a:rPr lang="pl-PL" baseline="30000" dirty="0" smtClean="0"/>
              <a:t>th</a:t>
            </a:r>
            <a:r>
              <a:rPr lang="en-US" dirty="0" smtClean="0"/>
              <a:t> of </a:t>
            </a:r>
            <a:r>
              <a:rPr lang="pl-PL" dirty="0" err="1" smtClean="0"/>
              <a:t>April</a:t>
            </a:r>
            <a:r>
              <a:rPr lang="en-US" dirty="0" smtClean="0"/>
              <a:t>, 2014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44840" y="4876800"/>
            <a:ext cx="1142246" cy="1047482"/>
          </a:xfrm>
          <a:prstGeom prst="rect">
            <a:avLst/>
          </a:prstGeo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Prof. Nela Vlahinić- Dizdarević’s Class, 4th of April, 2014</a:t>
            </a:r>
            <a:endParaRPr lang="en-GB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8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Refinery Process scheme</a:t>
            </a:r>
            <a:endParaRPr lang="en-GB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831" y="1276709"/>
            <a:ext cx="8492781" cy="485400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</a:t>
            </a:r>
            <a:r>
              <a:rPr lang="pl-PL" smtClean="0"/>
              <a:t> </a:t>
            </a:r>
            <a:r>
              <a:rPr lang="en-US" smtClean="0"/>
              <a:t>for the Prof. Nela Vlahinić- Dizdarević’s Class</a:t>
            </a:r>
            <a:r>
              <a:rPr lang="pl-PL" smtClean="0"/>
              <a:t>, </a:t>
            </a:r>
            <a:r>
              <a:rPr lang="en-US" smtClean="0"/>
              <a:t>4th of April, 2014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European refineries – evolution of capacity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</a:t>
            </a:r>
            <a:r>
              <a:rPr lang="pl-PL" smtClean="0"/>
              <a:t> </a:t>
            </a:r>
            <a:r>
              <a:rPr lang="en-US" smtClean="0"/>
              <a:t>for the Prof. Nela Vlahinić- Dizdarević’s Class</a:t>
            </a:r>
            <a:r>
              <a:rPr lang="pl-PL" smtClean="0"/>
              <a:t>, </a:t>
            </a:r>
            <a:r>
              <a:rPr lang="en-US" smtClean="0"/>
              <a:t>4th of April, 2014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11</a:t>
            </a:fld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9291062" y="1507067"/>
            <a:ext cx="256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„The evolution of oil refining in Europe”,  </a:t>
            </a:r>
            <a:r>
              <a:rPr lang="en-US" sz="1400" i="1" dirty="0" err="1" smtClean="0"/>
              <a:t>Concawe</a:t>
            </a:r>
            <a:r>
              <a:rPr lang="en-US" sz="1400" i="1" dirty="0" smtClean="0"/>
              <a:t> Review, vol. 22/1</a:t>
            </a:r>
            <a:r>
              <a:rPr lang="en-GB" sz="1400" i="1" dirty="0" smtClean="0"/>
              <a:t>, 2013</a:t>
            </a:r>
            <a:r>
              <a:rPr lang="en-GB" sz="1400" i="1" dirty="0"/>
              <a:t>, </a:t>
            </a:r>
            <a:r>
              <a:rPr lang="en-GB" sz="1400" i="1" dirty="0" smtClean="0"/>
              <a:t>p. 34</a:t>
            </a:r>
            <a:r>
              <a:rPr lang="en-GB" i="1" dirty="0" smtClean="0"/>
              <a:t>.</a:t>
            </a:r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4" y="1423358"/>
            <a:ext cx="8459488" cy="48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refineries as energy consumers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</a:t>
            </a:r>
            <a:r>
              <a:rPr lang="pl-PL" smtClean="0"/>
              <a:t> </a:t>
            </a:r>
            <a:r>
              <a:rPr lang="en-US" smtClean="0"/>
              <a:t>for the Prof. Nela Vlahinić- Dizdarević’s Class</a:t>
            </a:r>
            <a:r>
              <a:rPr lang="pl-PL" smtClean="0"/>
              <a:t>, </a:t>
            </a:r>
            <a:r>
              <a:rPr lang="en-US" smtClean="0"/>
              <a:t>4th of April, 2014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12</a:t>
            </a:fld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9291062" y="1507067"/>
            <a:ext cx="256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„EU Refinery Energy Systems and Efficiency”,  </a:t>
            </a:r>
            <a:r>
              <a:rPr lang="en-US" sz="1400" i="1" dirty="0" err="1" smtClean="0"/>
              <a:t>Concawe</a:t>
            </a:r>
            <a:r>
              <a:rPr lang="en-US" sz="1400" i="1" dirty="0" smtClean="0"/>
              <a:t> report no 3/2012</a:t>
            </a:r>
            <a:r>
              <a:rPr lang="en-GB" sz="1400" i="1" dirty="0" smtClean="0"/>
              <a:t>, p. 4</a:t>
            </a:r>
            <a:r>
              <a:rPr lang="en-GB" i="1" dirty="0" smtClean="0"/>
              <a:t>.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6" y="1319842"/>
            <a:ext cx="8459486" cy="50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as a key external energy source for refineries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</a:t>
            </a:r>
            <a:r>
              <a:rPr lang="pl-PL" smtClean="0"/>
              <a:t> </a:t>
            </a:r>
            <a:r>
              <a:rPr lang="en-US" smtClean="0"/>
              <a:t>for the Prof. Nela Vlahinić- Dizdarević’s Class</a:t>
            </a:r>
            <a:r>
              <a:rPr lang="pl-PL" smtClean="0"/>
              <a:t>, </a:t>
            </a:r>
            <a:r>
              <a:rPr lang="en-US" smtClean="0"/>
              <a:t>4th of April, 2014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13</a:t>
            </a:fld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9291062" y="1507067"/>
            <a:ext cx="256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„EU Refinery Energy Systems and Efficiency”,  </a:t>
            </a:r>
            <a:r>
              <a:rPr lang="en-US" sz="1400" i="1" dirty="0" err="1" smtClean="0"/>
              <a:t>Concawe</a:t>
            </a:r>
            <a:r>
              <a:rPr lang="en-US" sz="1400" i="1" dirty="0" smtClean="0"/>
              <a:t> report no 3/2012</a:t>
            </a:r>
            <a:r>
              <a:rPr lang="en-GB" sz="1400" i="1" dirty="0" smtClean="0"/>
              <a:t>, p. 11</a:t>
            </a:r>
            <a:r>
              <a:rPr lang="en-GB" i="1" dirty="0" smtClean="0"/>
              <a:t>.</a:t>
            </a:r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05" y="1337822"/>
            <a:ext cx="8307237" cy="48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IOCs leaving downstream in Europe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</a:t>
            </a:r>
            <a:r>
              <a:rPr lang="pl-PL" smtClean="0"/>
              <a:t> </a:t>
            </a:r>
            <a:r>
              <a:rPr lang="en-US" smtClean="0"/>
              <a:t>for the Prof. Nela Vlahinić- Dizdarević’s Class</a:t>
            </a:r>
            <a:r>
              <a:rPr lang="pl-PL" smtClean="0"/>
              <a:t>, </a:t>
            </a:r>
            <a:r>
              <a:rPr lang="en-US" smtClean="0"/>
              <a:t>4th of April, 2014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14</a:t>
            </a:fld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9291062" y="1507067"/>
            <a:ext cx="2562049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Cuthbert, Leavens et el: „Developments in the International (…)”,  </a:t>
            </a:r>
            <a:r>
              <a:rPr lang="en-US" sz="1400" i="1" dirty="0" err="1" smtClean="0"/>
              <a:t>Purvitz</a:t>
            </a:r>
            <a:r>
              <a:rPr lang="en-US" sz="1400" i="1" dirty="0" smtClean="0"/>
              <a:t> &amp; </a:t>
            </a:r>
            <a:r>
              <a:rPr lang="en-US" sz="1400" i="1" dirty="0" err="1" smtClean="0"/>
              <a:t>Gertz</a:t>
            </a:r>
            <a:r>
              <a:rPr lang="en-US" sz="1400" i="1" dirty="0" smtClean="0"/>
              <a:t>  report for UK Gov. June 2011</a:t>
            </a:r>
            <a:r>
              <a:rPr lang="en-GB" sz="1400" i="1" dirty="0" smtClean="0"/>
              <a:t>, p. II/9</a:t>
            </a:r>
            <a:r>
              <a:rPr lang="en-GB" i="1" dirty="0" smtClean="0"/>
              <a:t>.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507067"/>
            <a:ext cx="8606850" cy="46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Different ownership strategies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IOCs focusing on upstream (responsible for 60-90 % of their total profits)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NOCs from European countries expanding regionally with limited resources and political support</a:t>
            </a:r>
            <a:endParaRPr lang="en-GB" sz="26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NOCs from China, Russia (and some other countries) expanding intensively with a global focus and strong political support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Independents trying to find niches and cut operating costs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Conglomerates (</a:t>
            </a:r>
            <a:r>
              <a:rPr lang="en-US" sz="2800" dirty="0" err="1" smtClean="0"/>
              <a:t>Essar</a:t>
            </a:r>
            <a:r>
              <a:rPr lang="en-US" sz="2800" dirty="0" smtClean="0"/>
              <a:t> Oil, </a:t>
            </a:r>
            <a:r>
              <a:rPr lang="en-US" sz="2800" dirty="0" err="1" smtClean="0"/>
              <a:t>Ineos</a:t>
            </a:r>
            <a:r>
              <a:rPr lang="en-US" sz="2800" dirty="0" smtClean="0"/>
              <a:t>) pursuing particular strategies, sometimes with government support</a:t>
            </a:r>
            <a:endParaRPr lang="en-GB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Conclusions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Refining in Europe </a:t>
            </a:r>
            <a:r>
              <a:rPr lang="en-GB" sz="2800" dirty="0"/>
              <a:t> </a:t>
            </a:r>
            <a:r>
              <a:rPr lang="en-GB" sz="2800" dirty="0" smtClean="0"/>
              <a:t>- a mature business with declining demand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Key pressures, beyond falling demand:</a:t>
            </a:r>
          </a:p>
          <a:p>
            <a:pPr lvl="1">
              <a:lnSpc>
                <a:spcPct val="90000"/>
              </a:lnSpc>
            </a:pPr>
            <a:r>
              <a:rPr lang="en-GB" sz="2600" dirty="0" smtClean="0"/>
              <a:t>Diesel/Gasoline ratio forcing conversion up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growing energy costs pushing conversion costs up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both driven by EU policies</a:t>
            </a:r>
            <a:endParaRPr lang="en-GB" sz="26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Majors leaving the business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Independents </a:t>
            </a:r>
            <a:r>
              <a:rPr lang="en-US" sz="2800" dirty="0" smtClean="0"/>
              <a:t>to</a:t>
            </a:r>
            <a:r>
              <a:rPr lang="pl-PL" sz="2800" dirty="0" smtClean="0"/>
              <a:t>o</a:t>
            </a:r>
            <a:r>
              <a:rPr lang="en-US" sz="2800" dirty="0" smtClean="0"/>
              <a:t> </a:t>
            </a:r>
            <a:r>
              <a:rPr lang="en-US" sz="2800" dirty="0" smtClean="0"/>
              <a:t>weak to hold pressure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NOCs ready to step in</a:t>
            </a:r>
            <a:endParaRPr lang="en-GB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Postgraduate studies </a:t>
            </a:r>
            <a:r>
              <a:rPr lang="en-GB" dirty="0" smtClean="0"/>
              <a:t>– </a:t>
            </a:r>
            <a:br>
              <a:rPr lang="en-GB" dirty="0" smtClean="0"/>
            </a:br>
            <a:r>
              <a:rPr lang="en-US" dirty="0" smtClean="0"/>
              <a:t>Role </a:t>
            </a:r>
            <a:r>
              <a:rPr lang="en-US" dirty="0"/>
              <a:t>of Research and Development in the Oil and Gas Business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Uberman</a:t>
            </a:r>
          </a:p>
          <a:p>
            <a:r>
              <a:rPr lang="en-US" dirty="0" smtClean="0"/>
              <a:t>for the Prof. </a:t>
            </a:r>
            <a:r>
              <a:rPr lang="pl-PL" dirty="0" smtClean="0"/>
              <a:t>Nela</a:t>
            </a:r>
            <a:r>
              <a:rPr lang="en-US" dirty="0" smtClean="0"/>
              <a:t> </a:t>
            </a:r>
            <a:r>
              <a:rPr lang="en-US" dirty="0" err="1"/>
              <a:t>Vlahinić</a:t>
            </a:r>
            <a:r>
              <a:rPr lang="en-US" dirty="0"/>
              <a:t>- </a:t>
            </a:r>
            <a:r>
              <a:rPr lang="en-US" dirty="0" err="1"/>
              <a:t>Dizdarević’s</a:t>
            </a:r>
            <a:r>
              <a:rPr lang="en-US" dirty="0"/>
              <a:t> </a:t>
            </a:r>
            <a:r>
              <a:rPr lang="en-US" dirty="0" smtClean="0"/>
              <a:t>Class</a:t>
            </a:r>
          </a:p>
          <a:p>
            <a:r>
              <a:rPr lang="pl-PL" dirty="0" smtClean="0"/>
              <a:t>4</a:t>
            </a:r>
            <a:r>
              <a:rPr lang="pl-PL" baseline="30000" dirty="0" smtClean="0"/>
              <a:t>th</a:t>
            </a:r>
            <a:r>
              <a:rPr lang="en-US" dirty="0" smtClean="0"/>
              <a:t> of April, 2014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44840" y="4876800"/>
            <a:ext cx="1142246" cy="1047482"/>
          </a:xfrm>
          <a:prstGeom prst="rect">
            <a:avLst/>
          </a:prstGeo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Prof. Nela Vlahinić- Dizdarević’s Class, 4th of April, 2014</a:t>
            </a:r>
            <a:endParaRPr lang="en-GB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3200" dirty="0" smtClean="0"/>
              <a:t>Agenda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Innovation in Upstream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Breakthrough downstream innovations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Research &amp; Development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Oil is natural but money made on it are anthropogenic</a:t>
            </a:r>
            <a:endParaRPr lang="en-GB" sz="1500" dirty="0" smtClean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At first glance oil is a very simple business (…)</a:t>
            </a:r>
            <a:endParaRPr lang="en-GB" sz="32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507067"/>
            <a:ext cx="8135938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83" y="2142016"/>
            <a:ext cx="1825142" cy="178033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27" y="1656270"/>
            <a:ext cx="1311215" cy="164590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28356" y="5725610"/>
            <a:ext cx="792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</a:t>
            </a:r>
            <a:r>
              <a:rPr lang="en-US" dirty="0" smtClean="0"/>
              <a:t>t’s, after all, about converting crude in a field into a fuel in an engine.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1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3200" dirty="0" smtClean="0"/>
              <a:t>Agenda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Overall view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Shifts on the demand side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Supply</a:t>
            </a:r>
            <a:r>
              <a:rPr lang="pl-PL" sz="2800" dirty="0" smtClean="0"/>
              <a:t> </a:t>
            </a:r>
            <a:r>
              <a:rPr lang="en-US" sz="2800" dirty="0" smtClean="0"/>
              <a:t>side evolution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Ownership (NOCs vs IOCs vs Independent)</a:t>
            </a:r>
            <a:endParaRPr lang="en-GB" sz="1500" dirty="0" smtClean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(…) But more deeper insight reviles some complexity (…)</a:t>
            </a:r>
            <a:endParaRPr lang="en-GB" sz="32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20</a:t>
            </a:fld>
            <a:endParaRPr lang="en-GB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7" y="1507066"/>
            <a:ext cx="8293165" cy="44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(…) Continuing down to that level</a:t>
            </a:r>
            <a:endParaRPr lang="en-GB" sz="32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21</a:t>
            </a:fld>
            <a:endParaRPr lang="en-GB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40643"/>
            <a:ext cx="8534400" cy="495429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9300489" y="1140643"/>
            <a:ext cx="256204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http://denmarkusmgreentour.wordpress.com/page/2/</a:t>
            </a:r>
          </a:p>
        </p:txBody>
      </p:sp>
    </p:spTree>
    <p:extLst>
      <p:ext uri="{BB962C8B-B14F-4D97-AF65-F5344CB8AC3E}">
        <p14:creationId xmlns:p14="http://schemas.microsoft.com/office/powerpoint/2010/main" val="33559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R&amp;D expenditures of Oil &amp; Gas industry </a:t>
            </a:r>
            <a:endParaRPr lang="en-GB" sz="32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22</a:t>
            </a:fld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9300489" y="1140643"/>
            <a:ext cx="256204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http://www.oilgaspost.com/2013/05/21/top-40-oil-gas-companies-investment/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156041"/>
              </p:ext>
            </p:extLst>
          </p:nvPr>
        </p:nvGraphicFramePr>
        <p:xfrm>
          <a:off x="875148" y="1507066"/>
          <a:ext cx="7156043" cy="458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rostokąt 3"/>
          <p:cNvSpPr/>
          <p:nvPr/>
        </p:nvSpPr>
        <p:spPr>
          <a:xfrm>
            <a:off x="8386089" y="3404237"/>
            <a:ext cx="914400" cy="1466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8386089" y="2865882"/>
            <a:ext cx="914400" cy="1466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ostokąt 9"/>
          <p:cNvSpPr/>
          <p:nvPr/>
        </p:nvSpPr>
        <p:spPr>
          <a:xfrm>
            <a:off x="8386089" y="3912314"/>
            <a:ext cx="914400" cy="1466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ole tekstowe 4"/>
          <p:cNvSpPr txBox="1"/>
          <p:nvPr/>
        </p:nvSpPr>
        <p:spPr>
          <a:xfrm>
            <a:off x="9445337" y="3292895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NOCs</a:t>
            </a:r>
            <a:endParaRPr lang="en-GB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9445337" y="2754540"/>
            <a:ext cx="28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 &amp; independents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9449677" y="378034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3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UPSTREAM Innovation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„For the upstream exploration and production (E&amp;P) industry, the story of the last decade has been one of remarkable resilience, extraordinary innovation (…)”: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Increasing application of computing methods in seismic analyses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Horizontal drilling (initiated at commercial scale in 80s)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Sophisticated reservoir modelling and simulating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Hydraulic fracturing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500" i="1" dirty="0" err="1"/>
              <a:t>Kibsgaard</a:t>
            </a:r>
            <a:r>
              <a:rPr lang="en-GB" sz="1500" i="1" dirty="0"/>
              <a:t> </a:t>
            </a:r>
            <a:r>
              <a:rPr lang="en-GB" sz="1500" i="1" dirty="0" err="1"/>
              <a:t>Paal</a:t>
            </a:r>
            <a:r>
              <a:rPr lang="en-GB" sz="1500" i="1" dirty="0"/>
              <a:t>, „A decade of upstream technology innovation” in: „Addressing Global Energy </a:t>
            </a:r>
            <a:r>
              <a:rPr lang="en-GB" sz="1500" i="1" dirty="0" err="1"/>
              <a:t>Challeng</a:t>
            </a:r>
            <a:r>
              <a:rPr lang="pl-PL" sz="1500" i="1" dirty="0"/>
              <a:t>e</a:t>
            </a:r>
            <a:r>
              <a:rPr lang="en-GB" sz="1500" i="1" dirty="0"/>
              <a:t>s” World Petroleum Council, 2013, page 74.</a:t>
            </a: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9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/>
              <a:t>Breakthrough downstream </a:t>
            </a:r>
            <a:r>
              <a:rPr lang="en-GB" sz="3200" dirty="0" smtClean="0"/>
              <a:t>innovations: Hydrocracking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894787"/>
            <a:ext cx="9484254" cy="420967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Hydrocracking (</a:t>
            </a:r>
            <a:r>
              <a:rPr lang="en-GB" sz="2800" dirty="0" err="1" smtClean="0"/>
              <a:t>eg</a:t>
            </a:r>
            <a:r>
              <a:rPr lang="en-GB" sz="2800" dirty="0" smtClean="0"/>
              <a:t>. Converting heavy, long hydrocarbon strings into short light ones) was first patented in Russia in 1881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Todays hydrocracking units are based on catalytic processes developed 1942-1947. These were first processes capable, at commercial scale, to change natural product structure as defined by crude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There would be no diesel revolution without hydrocracking</a:t>
            </a:r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2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/>
              <a:t>Breakthrough downstream </a:t>
            </a:r>
            <a:r>
              <a:rPr lang="en-GB" sz="3200" dirty="0" smtClean="0"/>
              <a:t>innovations: GTL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894787"/>
            <a:ext cx="9484254" cy="420967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Origins of GTL technology can be traced to pre II World War period.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Its first commercial debut after a long period in Shell’s </a:t>
            </a:r>
            <a:r>
              <a:rPr lang="en-GB" sz="2800" dirty="0" err="1" smtClean="0"/>
              <a:t>Bintulu</a:t>
            </a:r>
            <a:r>
              <a:rPr lang="en-GB" sz="2800" dirty="0" smtClean="0"/>
              <a:t> GTL plant in Malaysia in the early 1990s.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The Pearl Gas to Liquids (GTL) joint venture project of Shell and Qatar Petroleum - the world’s largest GTL plant and in fact one of the biggest refineries though with a natural gas as a feedstock, started 2011/2012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Consequences remain to be seen but definitely will be far going</a:t>
            </a:r>
          </a:p>
          <a:p>
            <a:pPr marL="0" indent="0">
              <a:lnSpc>
                <a:spcPct val="90000"/>
              </a:lnSpc>
              <a:buNone/>
            </a:pPr>
            <a:endParaRPr lang="en-GB" sz="1500" dirty="0" smtClean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/>
              <a:t>Breakthrough downstream </a:t>
            </a:r>
            <a:r>
              <a:rPr lang="en-GB" sz="3200" dirty="0" smtClean="0"/>
              <a:t>innovations: summary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894787"/>
            <a:ext cx="9484254" cy="42096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Both Hydrocracking and GTL share some common properties: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inward process orientation;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</a:t>
            </a:r>
            <a:r>
              <a:rPr lang="en-US" sz="2600" dirty="0" smtClean="0"/>
              <a:t>ustomers needs definition developed without customers;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no new products as a direct result;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huge capital expenditures.</a:t>
            </a:r>
            <a:endParaRPr lang="en-GB" sz="26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4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Customer related innovations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894787"/>
            <a:ext cx="9484254" cy="42096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Often developed outside industry (petrochemicals by IG </a:t>
            </a:r>
            <a:r>
              <a:rPr lang="en-US" sz="2800" dirty="0" err="1" smtClean="0"/>
              <a:t>Farben</a:t>
            </a:r>
            <a:r>
              <a:rPr lang="en-US" sz="2800" dirty="0" smtClean="0"/>
              <a:t>, Dow, ICI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Promoted by niche players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Not obviously linked to the refinery business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Relatively low volume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Possible if focus of R&amp;D is redirected from internal processes to customer needs</a:t>
            </a:r>
            <a:endParaRPr lang="en-GB" sz="26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Unattractiveness of Customer related innovations for oil majors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2344577"/>
            <a:ext cx="9484254" cy="420967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Low volumes: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even if margins per unit are high overall margins are low;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oil products are joint products – almost any change in one specification requires at least some alternations across the portfolio;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Cost of managing risk is very high since applications are made in businesses distant from Oil &amp; Gas: mechanical industries, pharmacy and food, packaging.</a:t>
            </a:r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15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Vlahinic-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Customer oriented innovation – </a:t>
            </a:r>
            <a:r>
              <a:rPr lang="en-US" sz="3200" dirty="0" err="1" smtClean="0"/>
              <a:t>vgo</a:t>
            </a:r>
            <a:r>
              <a:rPr lang="en-US" sz="3200" dirty="0" smtClean="0"/>
              <a:t> solvent extraction case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894787"/>
            <a:ext cx="9484254" cy="42096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Traditionally part of VGO has been converted into two external products: base oil Gr. I and waxes;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Starting from 90s base oil Gr. I has been gradually replaced by Gr II and Gr III base oils which are derived from hydrocracking residue;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Official reason: Gr II and III have many functional advantages over Gr. I (which is true, by the way)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Real reason: the only way to increase Diesel output, all other things equal, is to divert VGO from solvent extraction to hydrocracking – consequently Gr I has to disappear;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Proof: the other external products obtained from the solvent extraction are waxes – they in turn can not be obtained from hydrocracking – customers got informed: you will have less waxes and they will be more expensive. Any problem with that. Oh it’s your problem !!!</a:t>
            </a:r>
            <a:endParaRPr lang="pl-PL" sz="2600" dirty="0" smtClean="0"/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endParaRPr lang="en-GB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Vlahinic-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9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Overall View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Refining as a mature business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Downstream as a poor cousin of upstream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Complexity of the refining business – joint product issue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Refining as an object of global oil policy</a:t>
            </a:r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0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Conclusions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R&amp;D in case of Oil Majors is a supplementary internally oriented activity – such is this business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Product innovations are not on the top of priority lists</a:t>
            </a:r>
            <a:endParaRPr lang="en-GB" sz="26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Majors are very good in networking and taking advantages of various alliances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NOCs have made heavy investments in R&amp;D – results remain to be seen</a:t>
            </a:r>
            <a:endParaRPr lang="en-GB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Prof. Nela </a:t>
            </a:r>
            <a:r>
              <a:rPr lang="en-US" dirty="0" err="1" smtClean="0"/>
              <a:t>Vlahinić</a:t>
            </a:r>
            <a:r>
              <a:rPr lang="en-US" dirty="0" smtClean="0"/>
              <a:t>- </a:t>
            </a:r>
            <a:r>
              <a:rPr lang="en-US" dirty="0" err="1" smtClean="0"/>
              <a:t>Dizdarević’s</a:t>
            </a:r>
            <a:r>
              <a:rPr lang="en-US" dirty="0" smtClean="0"/>
              <a:t> Class, 4th of April, 2014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Falling demand for oil based products 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</a:t>
            </a:r>
            <a:r>
              <a:rPr lang="pl-PL" smtClean="0"/>
              <a:t> </a:t>
            </a:r>
            <a:r>
              <a:rPr lang="en-US" smtClean="0"/>
              <a:t>for the Prof. Nela Vlahinić- Dizdarević’s Class</a:t>
            </a:r>
            <a:r>
              <a:rPr lang="pl-PL" smtClean="0"/>
              <a:t>, </a:t>
            </a:r>
            <a:r>
              <a:rPr lang="en-US" smtClean="0"/>
              <a:t>4th of April, 2014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4</a:t>
            </a:fld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9291062" y="1507067"/>
            <a:ext cx="2562049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Steve Cooper, „Crude Oil in Europe: Production, Trade and Refining </a:t>
            </a:r>
            <a:r>
              <a:rPr lang="en-GB" sz="1400" i="1" dirty="0" err="1" smtClean="0"/>
              <a:t>Outllok</a:t>
            </a:r>
            <a:r>
              <a:rPr lang="en-GB" sz="1400" i="1" dirty="0"/>
              <a:t>”, </a:t>
            </a:r>
            <a:r>
              <a:rPr lang="en-GB" sz="1400" i="1" dirty="0" err="1"/>
              <a:t>WoodMckenzie</a:t>
            </a:r>
            <a:r>
              <a:rPr lang="en-GB" sz="1400" i="1" dirty="0" smtClean="0"/>
              <a:t>, London, 2013</a:t>
            </a:r>
            <a:r>
              <a:rPr lang="en-GB" sz="1400" i="1" dirty="0"/>
              <a:t>, </a:t>
            </a:r>
            <a:r>
              <a:rPr lang="en-GB" sz="1400" i="1" dirty="0" smtClean="0"/>
              <a:t>p. 14</a:t>
            </a:r>
            <a:r>
              <a:rPr lang="en-GB" i="1" dirty="0" smtClean="0"/>
              <a:t>.</a:t>
            </a:r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61" y="1355694"/>
            <a:ext cx="8338501" cy="5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European demand side – cutting on edges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</a:t>
            </a:r>
            <a:r>
              <a:rPr lang="pl-PL" smtClean="0"/>
              <a:t> </a:t>
            </a:r>
            <a:r>
              <a:rPr lang="en-US" smtClean="0"/>
              <a:t>for the Prof. Nela Vlahinić- Dizdarević’s Class</a:t>
            </a:r>
            <a:r>
              <a:rPr lang="pl-PL" smtClean="0"/>
              <a:t>, </a:t>
            </a:r>
            <a:r>
              <a:rPr lang="en-US" smtClean="0"/>
              <a:t>4th of April, 2014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5</a:t>
            </a:fld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9492039" y="1572673"/>
            <a:ext cx="256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„Oil refining EU in 2020, with perspectives to 2030”,  </a:t>
            </a:r>
            <a:r>
              <a:rPr lang="en-US" sz="1400" i="1" dirty="0" err="1" smtClean="0"/>
              <a:t>Concawe</a:t>
            </a:r>
            <a:r>
              <a:rPr lang="en-US" sz="1400" i="1" dirty="0" smtClean="0"/>
              <a:t> Report 1</a:t>
            </a:r>
            <a:r>
              <a:rPr lang="en-GB" sz="1400" i="1" dirty="0"/>
              <a:t>/</a:t>
            </a:r>
            <a:r>
              <a:rPr lang="en-GB" sz="1400" i="1" dirty="0" smtClean="0"/>
              <a:t>2013</a:t>
            </a:r>
            <a:r>
              <a:rPr lang="en-GB" sz="1400" i="1" dirty="0"/>
              <a:t>, </a:t>
            </a:r>
            <a:r>
              <a:rPr lang="en-GB" sz="1400" i="1" dirty="0" smtClean="0"/>
              <a:t>p. 21</a:t>
            </a:r>
            <a:r>
              <a:rPr lang="en-GB" i="1" dirty="0" smtClean="0"/>
              <a:t>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1659465"/>
            <a:ext cx="8727208" cy="444500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774294"/>
            <a:ext cx="8606437" cy="438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European demand side – gasoline to diesel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</a:t>
            </a:r>
            <a:r>
              <a:rPr lang="pl-PL" smtClean="0"/>
              <a:t> </a:t>
            </a:r>
            <a:r>
              <a:rPr lang="en-US" smtClean="0"/>
              <a:t>for the Prof. Nela Vlahinić- Dizdarević’s Class</a:t>
            </a:r>
            <a:r>
              <a:rPr lang="pl-PL" smtClean="0"/>
              <a:t>, </a:t>
            </a:r>
            <a:r>
              <a:rPr lang="en-US" smtClean="0"/>
              <a:t>4th of April, 2014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6</a:t>
            </a:fld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9492039" y="1572673"/>
            <a:ext cx="256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„Oil refining EU in 2020, with perspectives to 2030”,  </a:t>
            </a:r>
            <a:r>
              <a:rPr lang="en-US" sz="1400" i="1" dirty="0" err="1" smtClean="0"/>
              <a:t>Concawe</a:t>
            </a:r>
            <a:r>
              <a:rPr lang="en-US" sz="1400" i="1" dirty="0" smtClean="0"/>
              <a:t> Report 1</a:t>
            </a:r>
            <a:r>
              <a:rPr lang="en-GB" sz="1400" i="1" dirty="0"/>
              <a:t>/</a:t>
            </a:r>
            <a:r>
              <a:rPr lang="en-GB" sz="1400" i="1" dirty="0" smtClean="0"/>
              <a:t>2013</a:t>
            </a:r>
            <a:r>
              <a:rPr lang="en-GB" sz="1400" i="1" dirty="0"/>
              <a:t>, </a:t>
            </a:r>
            <a:r>
              <a:rPr lang="en-GB" sz="1400" i="1" dirty="0" smtClean="0"/>
              <a:t>p. 19</a:t>
            </a:r>
            <a:r>
              <a:rPr lang="en-GB" i="1" dirty="0" smtClean="0"/>
              <a:t>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1659465"/>
            <a:ext cx="8727208" cy="444500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659464"/>
            <a:ext cx="8727208" cy="45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European demand side – gasoline to diesel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</a:t>
            </a:r>
            <a:r>
              <a:rPr lang="pl-PL" smtClean="0"/>
              <a:t> </a:t>
            </a:r>
            <a:r>
              <a:rPr lang="en-US" smtClean="0"/>
              <a:t>for the Prof. Nela Vlahinić- Dizdarević’s Class</a:t>
            </a:r>
            <a:r>
              <a:rPr lang="pl-PL" smtClean="0"/>
              <a:t>, </a:t>
            </a:r>
            <a:r>
              <a:rPr lang="en-US" smtClean="0"/>
              <a:t>4th of April, 2014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7</a:t>
            </a:fld>
            <a:endParaRPr lang="en-GB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537" y="1572674"/>
            <a:ext cx="3575139" cy="4445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477" y="1572673"/>
            <a:ext cx="4692769" cy="444500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9492039" y="1572673"/>
            <a:ext cx="256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„The evolution of oil refining in Europe”,  </a:t>
            </a:r>
            <a:r>
              <a:rPr lang="en-US" sz="1400" i="1" dirty="0" err="1" smtClean="0"/>
              <a:t>Concawe</a:t>
            </a:r>
            <a:r>
              <a:rPr lang="en-US" sz="1400" i="1" dirty="0" smtClean="0"/>
              <a:t> Review, vol. 22/1</a:t>
            </a:r>
            <a:r>
              <a:rPr lang="en-GB" sz="1400" i="1" dirty="0" smtClean="0"/>
              <a:t>, 2013</a:t>
            </a:r>
            <a:r>
              <a:rPr lang="en-GB" sz="1400" i="1" dirty="0"/>
              <a:t>, </a:t>
            </a:r>
            <a:r>
              <a:rPr lang="en-GB" sz="1400" i="1" dirty="0" smtClean="0"/>
              <a:t>p. 32</a:t>
            </a:r>
            <a:r>
              <a:rPr lang="en-GB" i="1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8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European demand side – Fuel Quality 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</a:t>
            </a:r>
            <a:r>
              <a:rPr lang="pl-PL" smtClean="0"/>
              <a:t> </a:t>
            </a:r>
            <a:r>
              <a:rPr lang="en-US" smtClean="0"/>
              <a:t>for the Prof. Nela Vlahinić- Dizdarević’s Class</a:t>
            </a:r>
            <a:r>
              <a:rPr lang="pl-PL" smtClean="0"/>
              <a:t>, </a:t>
            </a:r>
            <a:r>
              <a:rPr lang="en-US" smtClean="0"/>
              <a:t>4th of April, 2014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8</a:t>
            </a:fld>
            <a:endParaRPr lang="en-GB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62" y="1507067"/>
            <a:ext cx="8318328" cy="4747909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9291062" y="1507067"/>
            <a:ext cx="256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„The evolution of oil refining in Europe”,  </a:t>
            </a:r>
            <a:r>
              <a:rPr lang="en-US" sz="1400" i="1" dirty="0" err="1" smtClean="0"/>
              <a:t>Concawe</a:t>
            </a:r>
            <a:r>
              <a:rPr lang="en-US" sz="1400" i="1" dirty="0" smtClean="0"/>
              <a:t> Review, vol. 22/1</a:t>
            </a:r>
            <a:r>
              <a:rPr lang="en-GB" sz="1400" i="1" dirty="0" smtClean="0"/>
              <a:t>, 2013</a:t>
            </a:r>
            <a:r>
              <a:rPr lang="en-GB" sz="1400" i="1" dirty="0"/>
              <a:t>, </a:t>
            </a:r>
            <a:r>
              <a:rPr lang="en-GB" sz="1400" i="1" dirty="0" smtClean="0"/>
              <a:t>p. 33</a:t>
            </a:r>
            <a:r>
              <a:rPr lang="en-GB" i="1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0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crude supply around </a:t>
            </a:r>
            <a:r>
              <a:rPr lang="en-US" dirty="0" err="1" smtClean="0"/>
              <a:t>europe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</a:t>
            </a:r>
            <a:r>
              <a:rPr lang="pl-PL" smtClean="0"/>
              <a:t> </a:t>
            </a:r>
            <a:r>
              <a:rPr lang="en-US" smtClean="0"/>
              <a:t>for the Prof. Nela Vlahinić- Dizdarević’s Class</a:t>
            </a:r>
            <a:r>
              <a:rPr lang="pl-PL" smtClean="0"/>
              <a:t>, </a:t>
            </a:r>
            <a:r>
              <a:rPr lang="en-US" smtClean="0"/>
              <a:t>4th of April, 2014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9</a:t>
            </a:fld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9291062" y="1507067"/>
            <a:ext cx="2562049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Steve Cooper, „Crude Oil in Europe: Production, Trade and Refining </a:t>
            </a:r>
            <a:r>
              <a:rPr lang="en-GB" sz="1400" i="1" dirty="0" err="1" smtClean="0"/>
              <a:t>Outllok</a:t>
            </a:r>
            <a:r>
              <a:rPr lang="en-GB" sz="1400" i="1" dirty="0"/>
              <a:t>”, </a:t>
            </a:r>
            <a:r>
              <a:rPr lang="en-GB" sz="1400" i="1" dirty="0" err="1"/>
              <a:t>WoodMckenzie</a:t>
            </a:r>
            <a:r>
              <a:rPr lang="en-GB" sz="1400" i="1" dirty="0" smtClean="0"/>
              <a:t>, London, 2013</a:t>
            </a:r>
            <a:r>
              <a:rPr lang="en-GB" sz="1400" i="1" dirty="0"/>
              <a:t>, </a:t>
            </a:r>
            <a:r>
              <a:rPr lang="en-GB" sz="1400" i="1" dirty="0" smtClean="0"/>
              <a:t>p. 12</a:t>
            </a:r>
            <a:r>
              <a:rPr lang="en-GB" i="1" dirty="0" smtClean="0"/>
              <a:t>.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98" y="1343027"/>
            <a:ext cx="8540563" cy="500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820</TotalTime>
  <Words>1738</Words>
  <Application>Microsoft Office PowerPoint</Application>
  <PresentationFormat>Panoramiczny</PresentationFormat>
  <Paragraphs>199</Paragraphs>
  <Slides>30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4" baseType="lpstr">
      <vt:lpstr>Calibri</vt:lpstr>
      <vt:lpstr>Century Gothic</vt:lpstr>
      <vt:lpstr>Wingdings 3</vt:lpstr>
      <vt:lpstr>Wycinek</vt:lpstr>
      <vt:lpstr>Postgraduate studies –  European Refinery Business</vt:lpstr>
      <vt:lpstr>Agenda</vt:lpstr>
      <vt:lpstr>Overall View</vt:lpstr>
      <vt:lpstr>Falling demand for oil based products </vt:lpstr>
      <vt:lpstr>Evolution of the European demand side – cutting on edges</vt:lpstr>
      <vt:lpstr>Evolution of the European demand side – gasoline to diesel</vt:lpstr>
      <vt:lpstr>Evolution of the European demand side – gasoline to diesel</vt:lpstr>
      <vt:lpstr>Evolution of the European demand side – Fuel Quality </vt:lpstr>
      <vt:lpstr>Evolution of the crude supply around europe </vt:lpstr>
      <vt:lpstr>Refinery Process scheme</vt:lpstr>
      <vt:lpstr>the European refineries – evolution of capacity</vt:lpstr>
      <vt:lpstr>refineries as energy consumers</vt:lpstr>
      <vt:lpstr>Natural gas as a key external energy source for refineries</vt:lpstr>
      <vt:lpstr>IOCs leaving downstream in Europe</vt:lpstr>
      <vt:lpstr>Different ownership strategies</vt:lpstr>
      <vt:lpstr>Conclusions</vt:lpstr>
      <vt:lpstr>Postgraduate studies –  Role of Research and Development in the Oil and Gas Business</vt:lpstr>
      <vt:lpstr>Agenda</vt:lpstr>
      <vt:lpstr>At first glance oil is a very simple business (…)</vt:lpstr>
      <vt:lpstr>(…) But more deeper insight reviles some complexity (…)</vt:lpstr>
      <vt:lpstr>(…) Continuing down to that level</vt:lpstr>
      <vt:lpstr>R&amp;D expenditures of Oil &amp; Gas industry </vt:lpstr>
      <vt:lpstr>UPSTREAM Innovation</vt:lpstr>
      <vt:lpstr>Breakthrough downstream innovations: Hydrocracking</vt:lpstr>
      <vt:lpstr>Breakthrough downstream innovations: GTL</vt:lpstr>
      <vt:lpstr>Breakthrough downstream innovations: summary</vt:lpstr>
      <vt:lpstr>Customer related innovations</vt:lpstr>
      <vt:lpstr>Unattractiveness of Customer related innovations for oil majors</vt:lpstr>
      <vt:lpstr>Customer oriented innovation – vgo solvent extraction case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 Uberman</dc:creator>
  <cp:lastModifiedBy>Robert Uberman</cp:lastModifiedBy>
  <cp:revision>78</cp:revision>
  <dcterms:created xsi:type="dcterms:W3CDTF">2014-03-02T15:20:06Z</dcterms:created>
  <dcterms:modified xsi:type="dcterms:W3CDTF">2014-04-04T11:17:05Z</dcterms:modified>
</cp:coreProperties>
</file>